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48"/>
  </p:notesMasterIdLst>
  <p:handoutMasterIdLst>
    <p:handoutMasterId r:id="rId49"/>
  </p:handoutMasterIdLst>
  <p:sldIdLst>
    <p:sldId id="313" r:id="rId3"/>
    <p:sldId id="393" r:id="rId4"/>
    <p:sldId id="394" r:id="rId5"/>
    <p:sldId id="314" r:id="rId6"/>
    <p:sldId id="317" r:id="rId7"/>
    <p:sldId id="406" r:id="rId8"/>
    <p:sldId id="318" r:id="rId9"/>
    <p:sldId id="372" r:id="rId10"/>
    <p:sldId id="335" r:id="rId11"/>
    <p:sldId id="334" r:id="rId12"/>
    <p:sldId id="350" r:id="rId13"/>
    <p:sldId id="373" r:id="rId14"/>
    <p:sldId id="404" r:id="rId15"/>
    <p:sldId id="269" r:id="rId16"/>
    <p:sldId id="375" r:id="rId17"/>
    <p:sldId id="407" r:id="rId18"/>
    <p:sldId id="408" r:id="rId19"/>
    <p:sldId id="409" r:id="rId20"/>
    <p:sldId id="339" r:id="rId21"/>
    <p:sldId id="401" r:id="rId22"/>
    <p:sldId id="378" r:id="rId23"/>
    <p:sldId id="379" r:id="rId24"/>
    <p:sldId id="410" r:id="rId25"/>
    <p:sldId id="380" r:id="rId26"/>
    <p:sldId id="381" r:id="rId27"/>
    <p:sldId id="411" r:id="rId28"/>
    <p:sldId id="382" r:id="rId29"/>
    <p:sldId id="395" r:id="rId30"/>
    <p:sldId id="346" r:id="rId31"/>
    <p:sldId id="396" r:id="rId32"/>
    <p:sldId id="398" r:id="rId33"/>
    <p:sldId id="402" r:id="rId34"/>
    <p:sldId id="403" r:id="rId35"/>
    <p:sldId id="399" r:id="rId36"/>
    <p:sldId id="389" r:id="rId37"/>
    <p:sldId id="322" r:id="rId38"/>
    <p:sldId id="352" r:id="rId39"/>
    <p:sldId id="324" r:id="rId40"/>
    <p:sldId id="323" r:id="rId41"/>
    <p:sldId id="325" r:id="rId42"/>
    <p:sldId id="327" r:id="rId43"/>
    <p:sldId id="328" r:id="rId44"/>
    <p:sldId id="412" r:id="rId45"/>
    <p:sldId id="413" r:id="rId46"/>
    <p:sldId id="329" r:id="rId4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2" autoAdjust="0"/>
    <p:restoredTop sz="90979" autoAdjust="0"/>
  </p:normalViewPr>
  <p:slideViewPr>
    <p:cSldViewPr snapToGrid="0">
      <p:cViewPr varScale="1">
        <p:scale>
          <a:sx n="96" d="100"/>
          <a:sy n="96" d="100"/>
        </p:scale>
        <p:origin x="102" y="204"/>
      </p:cViewPr>
      <p:guideLst/>
    </p:cSldViewPr>
  </p:slideViewPr>
  <p:notesTextViewPr>
    <p:cViewPr>
      <p:scale>
        <a:sx n="1" d="1"/>
        <a:sy n="1" d="1"/>
      </p:scale>
      <p:origin x="0" y="0"/>
    </p:cViewPr>
  </p:notesTextViewPr>
  <p:notesViewPr>
    <p:cSldViewPr snapToGrid="0">
      <p:cViewPr varScale="1">
        <p:scale>
          <a:sx n="121" d="100"/>
          <a:sy n="121" d="100"/>
        </p:scale>
        <p:origin x="4074"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Artificial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dirty="0"/>
            <a:t> Learning</a:t>
          </a:r>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1800" b="1" dirty="0" err="1"/>
            <a:t>Aritficial</a:t>
          </a:r>
          <a:r>
            <a:rPr lang="de-DE" sz="1800" b="1" dirty="0"/>
            <a:t> </a:t>
          </a:r>
          <a:r>
            <a:rPr lang="de-DE" sz="1800" b="1" dirty="0" err="1"/>
            <a:t>Intelligence</a:t>
          </a:r>
          <a:endParaRPr lang="de-DE" sz="18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1800" b="1" dirty="0" err="1"/>
            <a:t>Machine</a:t>
          </a:r>
          <a:r>
            <a:rPr lang="de-DE" sz="1800" b="1" dirty="0"/>
            <a:t> Learning</a:t>
          </a:r>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182CAD4B-34CA-44D1-B12C-60F42EAB278C}">
      <dgm:prSet phldrT="[Text]" custT="1"/>
      <dgm:spPr>
        <a:solidFill>
          <a:schemeClr val="accent2">
            <a:lumMod val="50000"/>
          </a:schemeClr>
        </a:solidFill>
      </dgm:spPr>
      <dgm:t>
        <a:bodyPr/>
        <a:lstStyle/>
        <a:p>
          <a:r>
            <a:rPr lang="de-DE" sz="1800" b="1" dirty="0"/>
            <a:t>Deep Learning</a:t>
          </a:r>
        </a:p>
      </dgm:t>
    </dgm:pt>
    <dgm:pt modelId="{E10C78E2-1628-4793-A185-6A394E67D9F8}" type="parTrans" cxnId="{0484BF7C-9F3D-4AD5-B49F-2306FFFE07BA}">
      <dgm:prSet/>
      <dgm:spPr/>
      <dgm:t>
        <a:bodyPr/>
        <a:lstStyle/>
        <a:p>
          <a:endParaRPr lang="de-DE"/>
        </a:p>
      </dgm:t>
    </dgm:pt>
    <dgm:pt modelId="{439494AD-00C9-4C00-AE9E-4C168BDC15A0}" type="sibTrans" cxnId="{0484BF7C-9F3D-4AD5-B49F-2306FFFE07BA}">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3" custScaleX="121054"/>
      <dgm:spPr/>
    </dgm:pt>
    <dgm:pt modelId="{6042707A-B21A-4EE5-AA27-66B99C19021C}" type="pres">
      <dgm:prSet presAssocID="{A6D2C8E5-28B0-4BF3-9FFD-50C9B7AD8C18}" presName="c1text" presStyleLbl="node1" presStyleIdx="0" presStyleCnt="3">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3" custScaleX="123502" custLinFactNeighborX="36" custLinFactNeighborY="-2029"/>
      <dgm:spPr/>
    </dgm:pt>
    <dgm:pt modelId="{DEC48A61-7BAA-4CC5-A5EF-5439601FF22B}" type="pres">
      <dgm:prSet presAssocID="{A6D2C8E5-28B0-4BF3-9FFD-50C9B7AD8C18}" presName="c2text" presStyleLbl="node1" presStyleIdx="1" presStyleCnt="3">
        <dgm:presLayoutVars>
          <dgm:bulletEnabled val="1"/>
        </dgm:presLayoutVars>
      </dgm:prSet>
      <dgm:spPr/>
    </dgm:pt>
    <dgm:pt modelId="{B841C85A-F7BC-4D2F-8B62-ACB80A154F73}" type="pres">
      <dgm:prSet presAssocID="{A6D2C8E5-28B0-4BF3-9FFD-50C9B7AD8C18}" presName="comp3" presStyleCnt="0"/>
      <dgm:spPr/>
    </dgm:pt>
    <dgm:pt modelId="{3E9285FE-D9ED-4B46-96FD-B11DB21CCA92}" type="pres">
      <dgm:prSet presAssocID="{A6D2C8E5-28B0-4BF3-9FFD-50C9B7AD8C18}" presName="circle3" presStyleLbl="node1" presStyleIdx="2" presStyleCnt="3" custLinFactNeighborX="0" custLinFactNeighborY="-7405"/>
      <dgm:spPr/>
    </dgm:pt>
    <dgm:pt modelId="{00E004ED-C816-44C0-B4F7-652E6EA4CA21}" type="pres">
      <dgm:prSet presAssocID="{A6D2C8E5-28B0-4BF3-9FFD-50C9B7AD8C18}" presName="c3text" presStyleLbl="node1" presStyleIdx="2" presStyleCnt="3">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DC154C29-6611-4852-8150-4F0959DF670C}" type="presOf" srcId="{182CAD4B-34CA-44D1-B12C-60F42EAB278C}" destId="{00E004ED-C816-44C0-B4F7-652E6EA4CA21}"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0484BF7C-9F3D-4AD5-B49F-2306FFFE07BA}" srcId="{A6D2C8E5-28B0-4BF3-9FFD-50C9B7AD8C18}" destId="{182CAD4B-34CA-44D1-B12C-60F42EAB278C}" srcOrd="2" destOrd="0" parTransId="{E10C78E2-1628-4793-A185-6A394E67D9F8}" sibTransId="{439494AD-00C9-4C00-AE9E-4C168BDC15A0}"/>
    <dgm:cxn modelId="{3D415F8F-6B04-4394-A19E-76E053E2BD0A}" type="presOf" srcId="{A67147A4-52AD-4F99-9307-11BADBF7D76E}" destId="{47A23D5B-19F5-4A1F-8897-C4166698C784}" srcOrd="0" destOrd="0" presId="urn:microsoft.com/office/officeart/2005/8/layout/venn2"/>
    <dgm:cxn modelId="{3B93A9A4-5A8F-4668-AE3E-86945B5C0C75}" type="presOf" srcId="{182CAD4B-34CA-44D1-B12C-60F42EAB278C}" destId="{3E9285FE-D9ED-4B46-96FD-B11DB21CCA92}"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 modelId="{0F9D584F-D11D-4C19-B097-F9D4B7320F0D}" type="presParOf" srcId="{61006E37-3390-4E8E-BCAE-705E7F05F74C}" destId="{B841C85A-F7BC-4D2F-8B62-ACB80A154F73}" srcOrd="2" destOrd="0" presId="urn:microsoft.com/office/officeart/2005/8/layout/venn2"/>
    <dgm:cxn modelId="{4C5D8175-F303-4A0A-A51C-1CBA423237D4}" type="presParOf" srcId="{B841C85A-F7BC-4D2F-8B62-ACB80A154F73}" destId="{3E9285FE-D9ED-4B46-96FD-B11DB21CCA92}" srcOrd="0" destOrd="0" presId="urn:microsoft.com/office/officeart/2005/8/layout/venn2"/>
    <dgm:cxn modelId="{CC002851-A58F-40BF-A779-AC9FC530088E}" type="presParOf" srcId="{B841C85A-F7BC-4D2F-8B62-ACB80A154F73}" destId="{00E004ED-C816-44C0-B4F7-652E6EA4CA2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1800" b="1" dirty="0" err="1"/>
            <a:t>Aritficial</a:t>
          </a:r>
          <a:r>
            <a:rPr lang="de-DE" sz="1800" b="1" dirty="0"/>
            <a:t> </a:t>
          </a:r>
          <a:r>
            <a:rPr lang="de-DE" sz="1800" b="1" dirty="0" err="1"/>
            <a:t>Intelligence</a:t>
          </a:r>
          <a:endParaRPr lang="de-DE" sz="18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1800" b="1" dirty="0" err="1"/>
            <a:t>Machine</a:t>
          </a:r>
          <a:r>
            <a:rPr lang="de-DE" sz="1800" b="1" dirty="0"/>
            <a:t> Learning</a:t>
          </a:r>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182CAD4B-34CA-44D1-B12C-60F42EAB278C}">
      <dgm:prSet phldrT="[Text]" custT="1"/>
      <dgm:spPr>
        <a:solidFill>
          <a:schemeClr val="accent2">
            <a:lumMod val="50000"/>
          </a:schemeClr>
        </a:solidFill>
      </dgm:spPr>
      <dgm:t>
        <a:bodyPr/>
        <a:lstStyle/>
        <a:p>
          <a:r>
            <a:rPr lang="de-DE" sz="1800" b="1" dirty="0"/>
            <a:t>Deep Learning</a:t>
          </a:r>
        </a:p>
      </dgm:t>
    </dgm:pt>
    <dgm:pt modelId="{E10C78E2-1628-4793-A185-6A394E67D9F8}" type="parTrans" cxnId="{0484BF7C-9F3D-4AD5-B49F-2306FFFE07BA}">
      <dgm:prSet/>
      <dgm:spPr/>
      <dgm:t>
        <a:bodyPr/>
        <a:lstStyle/>
        <a:p>
          <a:endParaRPr lang="de-DE"/>
        </a:p>
      </dgm:t>
    </dgm:pt>
    <dgm:pt modelId="{439494AD-00C9-4C00-AE9E-4C168BDC15A0}" type="sibTrans" cxnId="{0484BF7C-9F3D-4AD5-B49F-2306FFFE07BA}">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3" custScaleX="121054"/>
      <dgm:spPr/>
    </dgm:pt>
    <dgm:pt modelId="{6042707A-B21A-4EE5-AA27-66B99C19021C}" type="pres">
      <dgm:prSet presAssocID="{A6D2C8E5-28B0-4BF3-9FFD-50C9B7AD8C18}" presName="c1text" presStyleLbl="node1" presStyleIdx="0" presStyleCnt="3">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3" custScaleX="123502" custLinFactNeighborX="36" custLinFactNeighborY="-2029"/>
      <dgm:spPr/>
    </dgm:pt>
    <dgm:pt modelId="{DEC48A61-7BAA-4CC5-A5EF-5439601FF22B}" type="pres">
      <dgm:prSet presAssocID="{A6D2C8E5-28B0-4BF3-9FFD-50C9B7AD8C18}" presName="c2text" presStyleLbl="node1" presStyleIdx="1" presStyleCnt="3">
        <dgm:presLayoutVars>
          <dgm:bulletEnabled val="1"/>
        </dgm:presLayoutVars>
      </dgm:prSet>
      <dgm:spPr/>
    </dgm:pt>
    <dgm:pt modelId="{B841C85A-F7BC-4D2F-8B62-ACB80A154F73}" type="pres">
      <dgm:prSet presAssocID="{A6D2C8E5-28B0-4BF3-9FFD-50C9B7AD8C18}" presName="comp3" presStyleCnt="0"/>
      <dgm:spPr/>
    </dgm:pt>
    <dgm:pt modelId="{3E9285FE-D9ED-4B46-96FD-B11DB21CCA92}" type="pres">
      <dgm:prSet presAssocID="{A6D2C8E5-28B0-4BF3-9FFD-50C9B7AD8C18}" presName="circle3" presStyleLbl="node1" presStyleIdx="2" presStyleCnt="3" custLinFactNeighborX="0" custLinFactNeighborY="-7405"/>
      <dgm:spPr/>
    </dgm:pt>
    <dgm:pt modelId="{00E004ED-C816-44C0-B4F7-652E6EA4CA21}" type="pres">
      <dgm:prSet presAssocID="{A6D2C8E5-28B0-4BF3-9FFD-50C9B7AD8C18}" presName="c3text" presStyleLbl="node1" presStyleIdx="2" presStyleCnt="3">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DC154C29-6611-4852-8150-4F0959DF670C}" type="presOf" srcId="{182CAD4B-34CA-44D1-B12C-60F42EAB278C}" destId="{00E004ED-C816-44C0-B4F7-652E6EA4CA21}"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0484BF7C-9F3D-4AD5-B49F-2306FFFE07BA}" srcId="{A6D2C8E5-28B0-4BF3-9FFD-50C9B7AD8C18}" destId="{182CAD4B-34CA-44D1-B12C-60F42EAB278C}" srcOrd="2" destOrd="0" parTransId="{E10C78E2-1628-4793-A185-6A394E67D9F8}" sibTransId="{439494AD-00C9-4C00-AE9E-4C168BDC15A0}"/>
    <dgm:cxn modelId="{3D415F8F-6B04-4394-A19E-76E053E2BD0A}" type="presOf" srcId="{A67147A4-52AD-4F99-9307-11BADBF7D76E}" destId="{47A23D5B-19F5-4A1F-8897-C4166698C784}" srcOrd="0" destOrd="0" presId="urn:microsoft.com/office/officeart/2005/8/layout/venn2"/>
    <dgm:cxn modelId="{3B93A9A4-5A8F-4668-AE3E-86945B5C0C75}" type="presOf" srcId="{182CAD4B-34CA-44D1-B12C-60F42EAB278C}" destId="{3E9285FE-D9ED-4B46-96FD-B11DB21CCA92}"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 modelId="{0F9D584F-D11D-4C19-B097-F9D4B7320F0D}" type="presParOf" srcId="{61006E37-3390-4E8E-BCAE-705E7F05F74C}" destId="{B841C85A-F7BC-4D2F-8B62-ACB80A154F73}" srcOrd="2" destOrd="0" presId="urn:microsoft.com/office/officeart/2005/8/layout/venn2"/>
    <dgm:cxn modelId="{4C5D8175-F303-4A0A-A51C-1CBA423237D4}" type="presParOf" srcId="{B841C85A-F7BC-4D2F-8B62-ACB80A154F73}" destId="{3E9285FE-D9ED-4B46-96FD-B11DB21CCA92}" srcOrd="0" destOrd="0" presId="urn:microsoft.com/office/officeart/2005/8/layout/venn2"/>
    <dgm:cxn modelId="{CC002851-A58F-40BF-A779-AC9FC530088E}" type="presParOf" srcId="{B841C85A-F7BC-4D2F-8B62-ACB80A154F73}" destId="{00E004ED-C816-44C0-B4F7-652E6EA4CA21}"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dirty="0"/>
            <a:t>1941</a:t>
          </a:r>
          <a:r>
            <a:rPr lang="ru-RU" dirty="0"/>
            <a:t> </a:t>
          </a:r>
          <a:endParaRPr lang="de-DE" dirty="0"/>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D0A59F7F-0CB5-43D0-95C2-67161A774523}">
      <dgm:prSet phldrT="[Text]"/>
      <dgm:spPr/>
      <dgm:t>
        <a:bodyPr/>
        <a:lstStyle/>
        <a:p>
          <a:r>
            <a:rPr lang="de-DE" dirty="0"/>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custT="1"/>
      <dgm:spPr/>
      <dgm:t>
        <a:bodyPr/>
        <a:lstStyle/>
        <a:p>
          <a:pPr algn="ctr">
            <a:buNone/>
          </a:pPr>
          <a:r>
            <a:rPr lang="de-DE" sz="1600" dirty="0"/>
            <a:t>Einführung der Begriffe „KI“/“AI“</a:t>
          </a:r>
          <a:r>
            <a:rPr lang="de-DE" sz="1400" dirty="0"/>
            <a:t> </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dirty="0"/>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custT="1"/>
      <dgm:spPr/>
      <dgm:t>
        <a:bodyPr/>
        <a:lstStyle/>
        <a:p>
          <a:pPr algn="ctr">
            <a:buNone/>
          </a:pPr>
          <a:r>
            <a:rPr lang="de-DE" sz="1600" dirty="0"/>
            <a:t>Turing Test</a:t>
          </a:r>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sz="1400"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lgn="l">
            <a:buNone/>
          </a:pPr>
          <a:endParaRPr lang="de-DE" dirty="0"/>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1C96E747-5F56-4D1E-BF53-022D8C36093E}">
      <dgm:prSet phldrT="[Text]" custT="1"/>
      <dgm:spPr/>
      <dgm:t>
        <a:bodyPr/>
        <a:lstStyle/>
        <a:p>
          <a:pPr algn="ctr">
            <a:lnSpc>
              <a:spcPct val="100000"/>
            </a:lnSpc>
            <a:buNone/>
          </a:pPr>
          <a:r>
            <a:rPr lang="de-DE" sz="1600" dirty="0"/>
            <a:t>Vorstellung</a:t>
          </a:r>
        </a:p>
      </dgm:t>
    </dgm:pt>
    <dgm:pt modelId="{770D1024-B62A-4508-947B-F20CEE035C11}" type="parTrans" cxnId="{1424E93A-8B46-436D-B1DA-FF9C2996AFAE}">
      <dgm:prSet/>
      <dgm:spPr/>
      <dgm:t>
        <a:bodyPr/>
        <a:lstStyle/>
        <a:p>
          <a:endParaRPr lang="de-DE"/>
        </a:p>
      </dgm:t>
    </dgm:pt>
    <dgm:pt modelId="{36110049-EBEC-43F1-B9BC-F2232D4A3D05}" type="sibTrans" cxnId="{1424E93A-8B46-436D-B1DA-FF9C2996AFAE}">
      <dgm:prSet/>
      <dgm:spPr/>
      <dgm:t>
        <a:bodyPr/>
        <a:lstStyle/>
        <a:p>
          <a:endParaRPr lang="de-DE"/>
        </a:p>
      </dgm:t>
    </dgm:pt>
    <dgm:pt modelId="{278F0E1B-F954-42C7-8781-CD0462BF7ECB}">
      <dgm:prSet phldrT="[Text]"/>
      <dgm:spPr/>
      <dgm:t>
        <a:bodyPr/>
        <a:lstStyle/>
        <a:p>
          <a:pPr algn="ctr">
            <a:buNone/>
          </a:pPr>
          <a:endParaRPr lang="de-DE" sz="1400" dirty="0"/>
        </a:p>
      </dgm:t>
    </dgm:pt>
    <dgm:pt modelId="{A196B4BE-7EE3-4123-8D68-77CF43A0C7E1}" type="parTrans" cxnId="{FB269CC6-A6A9-4B9E-B60E-715C768FF840}">
      <dgm:prSet/>
      <dgm:spPr/>
      <dgm:t>
        <a:bodyPr/>
        <a:lstStyle/>
        <a:p>
          <a:endParaRPr lang="de-DE"/>
        </a:p>
      </dgm:t>
    </dgm:pt>
    <dgm:pt modelId="{7804A5A1-7264-4613-AB2B-1E41B2CC1C40}" type="sibTrans" cxnId="{FB269CC6-A6A9-4B9E-B60E-715C768FF840}">
      <dgm:prSet/>
      <dgm:spPr/>
      <dgm:t>
        <a:bodyPr/>
        <a:lstStyle/>
        <a:p>
          <a:endParaRPr lang="de-DE"/>
        </a:p>
      </dgm:t>
    </dgm:pt>
    <dgm:pt modelId="{4804DB85-FE18-4064-865E-9A38CF246A66}">
      <dgm:prSet phldrT="[Text]" custT="1"/>
      <dgm:spPr/>
      <dgm:t>
        <a:bodyPr/>
        <a:lstStyle/>
        <a:p>
          <a:pPr algn="ctr">
            <a:lnSpc>
              <a:spcPct val="90000"/>
            </a:lnSpc>
            <a:buNone/>
          </a:pPr>
          <a:r>
            <a:rPr lang="de-DE" sz="1600" dirty="0"/>
            <a:t>des ersten Personal Computers</a:t>
          </a:r>
        </a:p>
      </dgm:t>
    </dgm:pt>
    <dgm:pt modelId="{A0CBCE46-9F30-417A-ADB3-5A0822DD5755}" type="parTrans" cxnId="{D2359CEF-9D10-4EFF-88EF-431995AD6D5F}">
      <dgm:prSet/>
      <dgm:spPr/>
      <dgm:t>
        <a:bodyPr/>
        <a:lstStyle/>
        <a:p>
          <a:endParaRPr lang="de-DE"/>
        </a:p>
      </dgm:t>
    </dgm:pt>
    <dgm:pt modelId="{183C9370-E1AB-4AD5-86AF-9EAB4A425F0D}" type="sibTrans" cxnId="{D2359CEF-9D10-4EFF-88EF-431995AD6D5F}">
      <dgm:prSet/>
      <dgm:spPr/>
      <dgm:t>
        <a:bodyPr/>
        <a:lstStyle/>
        <a:p>
          <a:endParaRPr lang="de-DE"/>
        </a:p>
      </dgm:t>
    </dgm:pt>
    <dgm:pt modelId="{337BF192-17C0-4B5C-BE99-9B0A4993263F}">
      <dgm:prSet phldrT="[Text]"/>
      <dgm:spPr/>
      <dgm:t>
        <a:bodyPr/>
        <a:lstStyle/>
        <a:p>
          <a:pPr algn="ctr">
            <a:buNone/>
          </a:pPr>
          <a:r>
            <a:rPr lang="de-DE" dirty="0"/>
            <a:t>Erster Chatbot</a:t>
          </a:r>
        </a:p>
      </dgm:t>
    </dgm:pt>
    <dgm:pt modelId="{E6253925-2835-462C-9EFF-4881B3DE8540}" type="sibTrans" cxnId="{94AF5EFD-C871-4C69-BB46-EABCFD0908BE}">
      <dgm:prSet/>
      <dgm:spPr/>
      <dgm:t>
        <a:bodyPr/>
        <a:lstStyle/>
        <a:p>
          <a:endParaRPr lang="de-DE"/>
        </a:p>
      </dgm:t>
    </dgm:pt>
    <dgm:pt modelId="{8D4A78EE-5355-4220-A416-5666CF119E69}" type="parTrans" cxnId="{94AF5EFD-C871-4C69-BB46-EABCFD0908BE}">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ScaleX="139742" custScaleY="74138" custLinFactNeighborX="6122" custLinFactNeighborY="39393">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ScaleX="68684" custScaleY="66087" custLinFactNeighborX="69683" custLinFactNeighborY="69063">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custLinFactNeighborX="15258" custLinFactNeighborY="-6081"/>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ScaleY="62404" custLinFactNeighborX="-4979" custLinFactNeighborY="-28223">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ScaleX="68592" custScaleY="66087" custLinFactNeighborX="-51224" custLinFactNeighborY="6024">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ScaleX="126228" custScaleY="79854" custLinFactNeighborX="-42231" custLinFactNeighborY="10213">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ScaleX="68592" custScaleY="66087" custLinFactNeighborX="-25217" custLinFactNeighborY="2160">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ScaleY="73540" custLinFactNeighborX="54142" custLinFactNeighborY="4320">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ScaleX="68592" custScaleY="66087" custLinFactNeighborX="8866" custLinFactNeighborY="61865">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1707" custLinFactNeighborX="100000" custLinFactNeighborY="23515">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1"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8C64C2E-5801-464F-B49B-969827994678}" type="presOf" srcId="{1C96E747-5F56-4D1E-BF53-022D8C36093E}" destId="{678695CA-64E6-45E4-9D93-3CB556C8355E}" srcOrd="1" destOrd="0" presId="urn:microsoft.com/office/officeart/2005/8/layout/hProcess4"/>
    <dgm:cxn modelId="{1424E93A-8B46-436D-B1DA-FF9C2996AFAE}" srcId="{DBB8BC31-5329-4C95-990B-B160919925DB}" destId="{1C96E747-5F56-4D1E-BF53-022D8C36093E}" srcOrd="0" destOrd="0" parTransId="{770D1024-B62A-4508-947B-F20CEE035C11}" sibTransId="{36110049-EBEC-43F1-B9BC-F2232D4A3D05}"/>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A40C89B4-A17B-46D5-861A-0D517D45DA46}" type="presOf" srcId="{4804DB85-FE18-4064-865E-9A38CF246A66}" destId="{678695CA-64E6-45E4-9D93-3CB556C8355E}" srcOrd="1" destOrd="1"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FB269CC6-A6A9-4B9E-B60E-715C768FF840}" srcId="{D0A59F7F-0CB5-43D0-95C2-67161A774523}" destId="{278F0E1B-F954-42C7-8781-CD0462BF7ECB}" srcOrd="0" destOrd="0" parTransId="{A196B4BE-7EE3-4123-8D68-77CF43A0C7E1}" sibTransId="{7804A5A1-7264-4613-AB2B-1E41B2CC1C40}"/>
    <dgm:cxn modelId="{41C349CD-62B4-4D7F-84C5-0E810D9A27B5}" type="presOf" srcId="{D9A924C6-6444-42F7-9298-0FB3449EBDA7}" destId="{87421DCA-4C05-4B50-A300-940F001EA6D0}" srcOrd="1" destOrd="1" presId="urn:microsoft.com/office/officeart/2005/8/layout/hProcess4"/>
    <dgm:cxn modelId="{7516CFCD-F423-4F3C-A79E-9F3E94B7E680}" type="presOf" srcId="{D9A924C6-6444-42F7-9298-0FB3449EBDA7}" destId="{3F2AFCEA-7279-4683-BEA2-FCE769822594}" srcOrd="0" destOrd="1"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5001AADB-FF8A-4DCA-8B86-836D84E2B651}" type="presOf" srcId="{1C96E747-5F56-4D1E-BF53-022D8C36093E}" destId="{5B460F90-3DF1-4627-A2AC-2639FB86FFFF}" srcOrd="0" destOrd="0" presId="urn:microsoft.com/office/officeart/2005/8/layout/hProcess4"/>
    <dgm:cxn modelId="{E020CADE-CD7E-498C-B8D5-4CAC6E5FDFEB}" type="presOf" srcId="{4804DB85-FE18-4064-865E-9A38CF246A66}" destId="{5B460F90-3DF1-4627-A2AC-2639FB86FFFF}" srcOrd="0"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458379EB-1157-4FD4-99CE-24855ACE53E5}" type="presOf" srcId="{278F0E1B-F954-42C7-8781-CD0462BF7ECB}" destId="{3F2AFCEA-7279-4683-BEA2-FCE769822594}" srcOrd="0" destOrd="0"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D2359CEF-9D10-4EFF-88EF-431995AD6D5F}" srcId="{DBB8BC31-5329-4C95-990B-B160919925DB}" destId="{4804DB85-FE18-4064-865E-9A38CF246A66}" srcOrd="1" destOrd="0" parTransId="{A0CBCE46-9F30-417A-ADB3-5A0822DD5755}" sibTransId="{183C9370-E1AB-4AD5-86AF-9EAB4A425F0D}"/>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7B8FDEFD-0D9B-42D1-8C70-46472016FA18}" type="presOf" srcId="{278F0E1B-F954-42C7-8781-CD0462BF7ECB}" destId="{87421DCA-4C05-4B50-A300-940F001EA6D0}" srcOrd="1" destOrd="0" presId="urn:microsoft.com/office/officeart/2005/8/layout/hProcess4"/>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custT="1"/>
      <dgm:spPr/>
      <dgm:t>
        <a:bodyPr/>
        <a:lstStyle/>
        <a:p>
          <a:r>
            <a:rPr lang="de-DE" sz="2100" dirty="0"/>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custT="1"/>
      <dgm:spPr/>
      <dgm:t>
        <a:bodyPr/>
        <a:lstStyle/>
        <a:p>
          <a:r>
            <a:rPr lang="de-DE" sz="2100"/>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custT="1"/>
      <dgm:spPr/>
      <dgm:t>
        <a:bodyPr/>
        <a:lstStyle/>
        <a:p>
          <a:pPr algn="ctr">
            <a:buNone/>
          </a:pPr>
          <a:r>
            <a:rPr lang="de-DE" sz="1600" dirty="0"/>
            <a:t>Verkauf erster PCs</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custT="1"/>
      <dgm:spPr/>
      <dgm:t>
        <a:bodyPr/>
        <a:lstStyle/>
        <a:p>
          <a:r>
            <a:rPr lang="de-DE" sz="2100" dirty="0"/>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custT="1"/>
      <dgm:spPr/>
      <dgm:t>
        <a:bodyPr/>
        <a:lstStyle/>
        <a:p>
          <a:pPr algn="ctr">
            <a:buNone/>
          </a:pPr>
          <a:r>
            <a:rPr lang="de-DE" sz="1600" b="1" dirty="0"/>
            <a:t>IBM Deep Blue </a:t>
          </a:r>
          <a:r>
            <a:rPr lang="de-DE" sz="1600" dirty="0"/>
            <a:t>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custT="1"/>
      <dgm:spPr/>
      <dgm:t>
        <a:bodyPr/>
        <a:lstStyle/>
        <a:p>
          <a:pPr algn="ctr">
            <a:buNone/>
          </a:pPr>
          <a:r>
            <a:rPr lang="de-DE" sz="1600" b="1" dirty="0"/>
            <a:t>IBM Watson </a:t>
          </a:r>
          <a:r>
            <a:rPr lang="de-DE" sz="1600" dirty="0"/>
            <a:t>gewinnt </a:t>
          </a:r>
          <a:r>
            <a:rPr lang="de-DE" sz="1600" b="1" i="1" dirty="0"/>
            <a:t>Jeopardy!</a:t>
          </a:r>
          <a:endParaRPr lang="de-DE" sz="1600"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custT="1"/>
      <dgm:spPr/>
      <dgm:t>
        <a:bodyPr/>
        <a:lstStyle/>
        <a:p>
          <a:r>
            <a:rPr lang="de-DE" sz="2100" dirty="0"/>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custT="1"/>
      <dgm:spPr/>
      <dgm:t>
        <a:bodyPr/>
        <a:lstStyle/>
        <a:p>
          <a:pPr algn="ctr">
            <a:buNone/>
          </a:pPr>
          <a:r>
            <a:rPr lang="de-DE" sz="1600"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custT="1"/>
      <dgm:spPr/>
      <dgm:t>
        <a:bodyPr/>
        <a:lstStyle/>
        <a:p>
          <a:pPr algn="ctr">
            <a:buNone/>
          </a:pPr>
          <a:endParaRPr lang="de-DE" sz="1600"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custT="1"/>
      <dgm:spPr/>
      <dgm:t>
        <a:bodyPr/>
        <a:lstStyle/>
        <a:p>
          <a:pPr algn="ctr">
            <a:buNone/>
          </a:pPr>
          <a:endParaRPr lang="de-DE" sz="1600" dirty="0"/>
        </a:p>
      </dgm:t>
    </dgm:pt>
    <dgm:pt modelId="{C4EEA02C-C85C-4B63-8AB7-B6D8E2E5A3F6}" type="parTrans" cxnId="{0EB06647-C780-4F2D-B20D-14907D0A6123}">
      <dgm:prSet/>
      <dgm:spPr/>
      <dgm:t>
        <a:bodyPr/>
        <a:lstStyle/>
        <a:p>
          <a:endParaRPr lang="de-DE"/>
        </a:p>
      </dgm:t>
    </dgm:pt>
    <dgm:pt modelId="{D9937F10-60FB-4117-8EF4-715243B72764}" type="sibTrans" cxnId="{0EB06647-C780-4F2D-B20D-14907D0A6123}">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ScaleX="141033" custLinFactNeighborX="2414" custLinFactNeighborY="43790">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ScaleX="98108" custScaleY="94524" custLinFactNeighborX="78825" custLinFactNeighborY="82012">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ScaleX="215156" custScaleY="126089" custLinFactNeighborX="-17689" custLinFactNeighborY="-29646">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ScaleX="98108" custScaleY="94524" custLinFactNeighborX="17400" custLinFactNeighborY="-81415">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custScaleX="209989" custScaleY="107396" custLinFactNeighborX="7787" custLinFactNeighborY="-16712">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custScaleX="98108" custScaleY="94524" custLinFactNeighborX="56763" custLinFactNeighborY="-19063">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ScaleX="199503" custScaleY="133542" custLinFactNeighborX="44841" custLinFactNeighborY="19002">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ScaleX="98108" custScaleY="94524" custLinFactNeighborX="87333" custLinFactNeighborY="3594">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custT="1"/>
      <dgm:spPr/>
      <dgm:t>
        <a:bodyPr/>
        <a:lstStyle/>
        <a:p>
          <a:r>
            <a:rPr lang="de-DE" sz="2100"/>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custT="1"/>
      <dgm:spPr/>
      <dgm:t>
        <a:bodyPr/>
        <a:lstStyle/>
        <a:p>
          <a:r>
            <a:rPr lang="de-DE" sz="2100"/>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custT="1"/>
      <dgm:spPr/>
      <dgm:t>
        <a:bodyPr/>
        <a:lstStyle/>
        <a:p>
          <a:pPr algn="ctr">
            <a:buNone/>
          </a:pPr>
          <a:r>
            <a:rPr lang="de-DE" sz="1600"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custT="1"/>
      <dgm:spPr/>
      <dgm:t>
        <a:bodyPr/>
        <a:lstStyle/>
        <a:p>
          <a:r>
            <a:rPr lang="de-DE" sz="2100" dirty="0"/>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4B40948E-83FB-4979-A3B4-FC75F3278D87}">
      <dgm:prSet phldrT="[Text]" custT="1"/>
      <dgm:spPr/>
      <dgm:t>
        <a:bodyPr/>
        <a:lstStyle/>
        <a:p>
          <a:r>
            <a:rPr lang="de-DE" sz="2100"/>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custT="1"/>
      <dgm:spPr/>
      <dgm:t>
        <a:bodyPr/>
        <a:lstStyle/>
        <a:p>
          <a:pPr algn="ctr">
            <a:buNone/>
          </a:pPr>
          <a:r>
            <a:rPr lang="de-DE" sz="1600" dirty="0"/>
            <a:t>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custT="1"/>
      <dgm:spPr/>
      <dgm:t>
        <a:bodyPr/>
        <a:lstStyle/>
        <a:p>
          <a:r>
            <a:rPr lang="de-DE" sz="2100"/>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custT="1"/>
      <dgm:spPr/>
      <dgm:t>
        <a:bodyPr/>
        <a:lstStyle/>
        <a:p>
          <a:pPr algn="ctr">
            <a:buNone/>
          </a:pPr>
          <a:r>
            <a:rPr lang="de-DE" sz="1600" dirty="0" err="1"/>
            <a:t>DeepFaceLive</a:t>
          </a:r>
          <a:endParaRPr lang="de-DE" sz="1600"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custT="1"/>
      <dgm:spPr/>
      <dgm:t>
        <a:bodyPr/>
        <a:lstStyle/>
        <a:p>
          <a:pPr algn="ctr">
            <a:buNone/>
          </a:pPr>
          <a:r>
            <a:rPr lang="de-DE" sz="1600" dirty="0"/>
            <a:t>Erste Deepfakes</a:t>
          </a:r>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E00E30F6-25DB-4F1B-9B63-08C8D355F5E8}">
      <dgm:prSet phldrT="[Text]" custT="1"/>
      <dgm:spPr/>
      <dgm:t>
        <a:bodyPr/>
        <a:lstStyle/>
        <a:p>
          <a:pPr algn="l">
            <a:buNone/>
          </a:pPr>
          <a:endParaRPr lang="de-DE" sz="1600"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custT="1"/>
      <dgm:spPr/>
      <dgm:t>
        <a:bodyPr/>
        <a:lstStyle/>
        <a:p>
          <a:pPr algn="ctr">
            <a:buNone/>
          </a:pPr>
          <a:r>
            <a:rPr lang="de-DE" sz="1600" dirty="0" err="1"/>
            <a:t>ChatGPT</a:t>
          </a:r>
          <a:endParaRPr lang="de-DE" sz="1600"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custT="1"/>
      <dgm:spPr/>
      <dgm:t>
        <a:bodyPr/>
        <a:lstStyle/>
        <a:p>
          <a:pPr algn="ctr">
            <a:buNone/>
          </a:pPr>
          <a:endParaRPr lang="de-DE" sz="1600"/>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custT="1"/>
      <dgm:spPr/>
      <dgm:t>
        <a:bodyPr/>
        <a:lstStyle/>
        <a:p>
          <a:pPr algn="ctr">
            <a:buNone/>
          </a:pPr>
          <a:endParaRPr lang="de-DE" sz="1600"/>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B8E2E5DE-EC0F-4DD7-ACDD-200F15FA1DB0}">
      <dgm:prSet phldrT="[Text]" custT="1"/>
      <dgm:spPr/>
      <dgm:t>
        <a:bodyPr/>
        <a:lstStyle/>
        <a:p>
          <a:pPr algn="ctr">
            <a:buNone/>
          </a:pPr>
          <a:endParaRPr lang="de-DE" sz="1600" dirty="0"/>
        </a:p>
      </dgm:t>
    </dgm:pt>
    <dgm:pt modelId="{4BD8155F-059B-4A04-BB14-E6E62D0C37FC}" type="parTrans" cxnId="{093E24A3-737F-4E6D-8134-34162C7ABBA2}">
      <dgm:prSet/>
      <dgm:spPr/>
      <dgm:t>
        <a:bodyPr/>
        <a:lstStyle/>
        <a:p>
          <a:endParaRPr lang="de-DE"/>
        </a:p>
      </dgm:t>
    </dgm:pt>
    <dgm:pt modelId="{ECD28A7D-D2D7-4C47-9DD4-24BD20CA2AD1}" type="sibTrans" cxnId="{093E24A3-737F-4E6D-8134-34162C7ABBA2}">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ScaleX="162668" custScaleY="120279" custLinFactNeighborX="-91103" custLinFactNeighborY="-14580">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ScaleX="98108" custScaleY="94524" custLinFactNeighborX="-62437" custLinFactNeighborY="-10945">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ScaleX="271306" custScaleY="144365" custLinFactNeighborX="-98349" custLinFactNeighborY="-649">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ScaleX="98108" custScaleY="94524" custLinFactNeighborX="-48356" custLinFactNeighborY="-9601">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custScaleX="175614" custLinFactNeighborX="22410" custLinFactNeighborY="3023">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custScaleX="98108" custScaleY="94524" custLinFactNeighborX="10788" custLinFactNeighborY="24130">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ScaleX="133055" custLinFactNeighborX="63829" custLinFactNeighborY="15417">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ScaleX="98108" custScaleY="94524" custLinFactNeighborX="85952" custLinFactNeighborY="40144">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ScaleX="98108" custScaleY="94524"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1"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C963603B-7F4A-4ACA-B01A-8557F331FAFF}" type="presOf" srcId="{0B6E6CD4-DEAB-44AA-94AF-285DA5909CAD}" destId="{A64CAF32-15D1-48C9-BD1B-28D049C02187}" srcOrd="0" destOrd="1"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36E05664-18CA-42B8-B41C-056C54E8B5E8}" type="presOf" srcId="{B8E2E5DE-EC0F-4DD7-ACDD-200F15FA1DB0}" destId="{A64CAF32-15D1-48C9-BD1B-28D049C02187}" srcOrd="0"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1"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093E24A3-737F-4E6D-8134-34162C7ABBA2}" srcId="{AD1B892B-0480-48CB-BD0C-2EDA89E6553E}" destId="{B8E2E5DE-EC0F-4DD7-ACDD-200F15FA1DB0}" srcOrd="0" destOrd="0" parTransId="{4BD8155F-059B-4A04-BB14-E6E62D0C37FC}" sibTransId="{ECD28A7D-D2D7-4C47-9DD4-24BD20CA2AD1}"/>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7EEF02BA-B943-4FFA-AB1B-0E2A38657E0C}" type="presOf" srcId="{B8E2E5DE-EC0F-4DD7-ACDD-200F15FA1DB0}" destId="{D05771EE-2A26-4D11-9FCE-3298E133BDF2}" srcOrd="1" destOrd="0" presId="urn:microsoft.com/office/officeart/2005/8/layout/hProcess4"/>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400" b="1" dirty="0" err="1"/>
            <a:t>Artificial</a:t>
          </a:r>
          <a:r>
            <a:rPr lang="de-DE" sz="2400" b="1" dirty="0"/>
            <a:t> </a:t>
          </a:r>
          <a:r>
            <a:rPr lang="de-DE" sz="2400" b="1" dirty="0" err="1"/>
            <a:t>Intelligence</a:t>
          </a:r>
          <a:endParaRPr lang="de-DE" sz="24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1" custScaleX="121054"/>
      <dgm:spPr/>
    </dgm:pt>
    <dgm:pt modelId="{6042707A-B21A-4EE5-AA27-66B99C19021C}" type="pres">
      <dgm:prSet presAssocID="{A6D2C8E5-28B0-4BF3-9FFD-50C9B7AD8C18}" presName="c1text" presStyleLbl="node1" presStyleIdx="0" presStyleCnt="1">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dirty="0"/>
            <a:t> Learning</a:t>
          </a:r>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simple2" qsCatId="simple" csTypeId="urn:microsoft.com/office/officeart/2005/8/colors/accent2_2" csCatId="accent2" phldr="1"/>
      <dgm:spPr/>
      <dgm:t>
        <a:bodyPr/>
        <a:lstStyle/>
        <a:p>
          <a:endParaRPr lang="de-DE"/>
        </a:p>
      </dgm:t>
    </dgm:pt>
    <dgm:pt modelId="{A67147A4-52AD-4F99-9307-11BADBF7D76E}">
      <dgm:prSet phldrT="[Text]" custT="1"/>
      <dgm:spPr>
        <a:solidFill>
          <a:schemeClr val="accent2">
            <a:lumMod val="60000"/>
            <a:lumOff val="40000"/>
          </a:schemeClr>
        </a:solidFill>
      </dgm:spPr>
      <dgm:t>
        <a:bodyPr/>
        <a:lstStyle/>
        <a:p>
          <a:r>
            <a:rPr lang="de-DE" sz="2200" b="1" dirty="0" err="1"/>
            <a:t>Aritficial</a:t>
          </a:r>
          <a:r>
            <a:rPr lang="de-DE" sz="2200" b="1" dirty="0"/>
            <a:t> </a:t>
          </a:r>
          <a:r>
            <a:rPr lang="de-DE" sz="2200" b="1" dirty="0" err="1"/>
            <a:t>Intelligence</a:t>
          </a:r>
          <a:endParaRPr lang="de-DE" sz="2200" b="1" dirty="0"/>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35A9D95E-1B7B-43B5-9DCF-D8B4A76DA3AD}">
      <dgm:prSet phldrT="[Text]" custT="1"/>
      <dgm:spPr/>
      <dgm:t>
        <a:bodyPr/>
        <a:lstStyle/>
        <a:p>
          <a:r>
            <a:rPr lang="de-DE" sz="2200" b="1" dirty="0" err="1"/>
            <a:t>Machine</a:t>
          </a:r>
          <a:r>
            <a:rPr lang="de-DE" sz="2200" b="1"/>
            <a:t> Learning</a:t>
          </a:r>
          <a:endParaRPr lang="de-DE" sz="2200" b="1" dirty="0"/>
        </a:p>
      </dgm:t>
    </dgm:pt>
    <dgm:pt modelId="{36F700DD-55B1-4A2E-883F-CB4C4DF1BBA3}" type="parTrans" cxnId="{F4E0763F-6F13-4E2A-9274-2EDE86A6EE74}">
      <dgm:prSet/>
      <dgm:spPr/>
      <dgm:t>
        <a:bodyPr/>
        <a:lstStyle/>
        <a:p>
          <a:endParaRPr lang="de-DE"/>
        </a:p>
      </dgm:t>
    </dgm:pt>
    <dgm:pt modelId="{B5E0748B-0368-49E3-8D08-2B3850C7668E}" type="sibTrans" cxnId="{F4E0763F-6F13-4E2A-9274-2EDE86A6EE74}">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2" custScaleX="121054"/>
      <dgm:spPr/>
    </dgm:pt>
    <dgm:pt modelId="{6042707A-B21A-4EE5-AA27-66B99C19021C}" type="pres">
      <dgm:prSet presAssocID="{A6D2C8E5-28B0-4BF3-9FFD-50C9B7AD8C18}" presName="c1text" presStyleLbl="node1" presStyleIdx="0" presStyleCnt="2">
        <dgm:presLayoutVars>
          <dgm:bulletEnabled val="1"/>
        </dgm:presLayoutVars>
      </dgm:prSet>
      <dgm:spPr/>
    </dgm:pt>
    <dgm:pt modelId="{1341B15F-3D54-421A-BF1A-69485D9FA1D1}" type="pres">
      <dgm:prSet presAssocID="{A6D2C8E5-28B0-4BF3-9FFD-50C9B7AD8C18}" presName="comp2" presStyleCnt="0"/>
      <dgm:spPr/>
    </dgm:pt>
    <dgm:pt modelId="{48DA1639-68D7-447A-8727-495CAD8156C0}" type="pres">
      <dgm:prSet presAssocID="{A6D2C8E5-28B0-4BF3-9FFD-50C9B7AD8C18}" presName="circle2" presStyleLbl="node1" presStyleIdx="1" presStyleCnt="2" custScaleX="123502" custLinFactNeighborX="36" custLinFactNeighborY="-2029"/>
      <dgm:spPr/>
    </dgm:pt>
    <dgm:pt modelId="{DEC48A61-7BAA-4CC5-A5EF-5439601FF22B}" type="pres">
      <dgm:prSet presAssocID="{A6D2C8E5-28B0-4BF3-9FFD-50C9B7AD8C18}" presName="c2text" presStyleLbl="node1" presStyleIdx="1" presStyleCnt="2">
        <dgm:presLayoutVars>
          <dgm:bulletEnabled val="1"/>
        </dgm:presLayoutVars>
      </dgm:prSet>
      <dgm:spPr/>
    </dgm:pt>
  </dgm:ptLst>
  <dgm:cxnLst>
    <dgm:cxn modelId="{3462250C-18EF-42D4-9905-883FD2539460}" type="presOf" srcId="{A67147A4-52AD-4F99-9307-11BADBF7D76E}" destId="{6042707A-B21A-4EE5-AA27-66B99C19021C}" srcOrd="1" destOrd="0" presId="urn:microsoft.com/office/officeart/2005/8/layout/venn2"/>
    <dgm:cxn modelId="{F4E0763F-6F13-4E2A-9274-2EDE86A6EE74}" srcId="{A6D2C8E5-28B0-4BF3-9FFD-50C9B7AD8C18}" destId="{35A9D95E-1B7B-43B5-9DCF-D8B4A76DA3AD}" srcOrd="1" destOrd="0" parTransId="{36F700DD-55B1-4A2E-883F-CB4C4DF1BBA3}" sibTransId="{B5E0748B-0368-49E3-8D08-2B3850C7668E}"/>
    <dgm:cxn modelId="{9EA0936E-5B6C-43AA-92AE-2A72AC95AC62}" type="presOf" srcId="{35A9D95E-1B7B-43B5-9DCF-D8B4A76DA3AD}" destId="{DEC48A61-7BAA-4CC5-A5EF-5439601FF22B}" srcOrd="1"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2268BEA5-D5A0-4129-9CF2-39ED9E922CF3}" type="presOf" srcId="{35A9D95E-1B7B-43B5-9DCF-D8B4A76DA3AD}" destId="{48DA1639-68D7-447A-8727-495CAD8156C0}" srcOrd="0" destOrd="0" presId="urn:microsoft.com/office/officeart/2005/8/layout/venn2"/>
    <dgm:cxn modelId="{C8A010E8-129C-479E-A051-CAFCE83B23F1}" srcId="{A6D2C8E5-28B0-4BF3-9FFD-50C9B7AD8C18}" destId="{A67147A4-52AD-4F99-9307-11BADBF7D76E}" srcOrd="0" destOrd="0" parTransId="{A89BFC25-C03D-4B86-8768-56A59EA6CB69}" sibTransId="{3BC06C4A-39E8-435E-BF23-99B8B565686A}"/>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0297DBEF-E80E-4C3F-9747-76FE2A2F1474}" type="presParOf" srcId="{61006E37-3390-4E8E-BCAE-705E7F05F74C}" destId="{1341B15F-3D54-421A-BF1A-69485D9FA1D1}" srcOrd="1" destOrd="0" presId="urn:microsoft.com/office/officeart/2005/8/layout/venn2"/>
    <dgm:cxn modelId="{CD6E65C5-03ED-41DD-A788-E6327F5D3CE5}" type="presParOf" srcId="{1341B15F-3D54-421A-BF1A-69485D9FA1D1}" destId="{48DA1639-68D7-447A-8727-495CAD8156C0}" srcOrd="0" destOrd="0" presId="urn:microsoft.com/office/officeart/2005/8/layout/venn2"/>
    <dgm:cxn modelId="{A8DE0235-D2FD-4419-A64A-17AA188323D4}" type="presParOf" srcId="{1341B15F-3D54-421A-BF1A-69485D9FA1D1}" destId="{DEC48A61-7BAA-4CC5-A5EF-5439601FF22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Artificial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dirty="0"/>
            <a:t> Learning</a:t>
          </a:r>
        </a:p>
      </dsp:txBody>
      <dsp:txXfrm>
        <a:off x="1641226" y="1553255"/>
        <a:ext cx="2409128" cy="137933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b="1" kern="1200" dirty="0" err="1"/>
            <a:t>Aritficial</a:t>
          </a:r>
          <a:r>
            <a:rPr lang="de-DE" sz="1800" b="1" kern="1200" dirty="0"/>
            <a:t> </a:t>
          </a:r>
          <a:r>
            <a:rPr lang="de-DE" sz="1800" b="1" kern="1200" dirty="0" err="1"/>
            <a:t>Intelligence</a:t>
          </a:r>
          <a:endParaRPr lang="de-DE" sz="1800" b="1" kern="1200" dirty="0"/>
        </a:p>
      </dsp:txBody>
      <dsp:txXfrm>
        <a:off x="2066696" y="183911"/>
        <a:ext cx="1556202" cy="551735"/>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b="1" kern="1200" dirty="0" err="1"/>
            <a:t>Machine</a:t>
          </a:r>
          <a:r>
            <a:rPr lang="de-DE" sz="1800" b="1" kern="1200" dirty="0"/>
            <a:t> Learning</a:t>
          </a:r>
        </a:p>
      </dsp:txBody>
      <dsp:txXfrm>
        <a:off x="2051954" y="1036003"/>
        <a:ext cx="1587672" cy="517252"/>
      </dsp:txXfrm>
    </dsp:sp>
    <dsp:sp modelId="{3E9285FE-D9ED-4B46-96FD-B11DB21CCA92}">
      <dsp:nvSpPr>
        <dsp:cNvPr id="0" name=""/>
        <dsp:cNvSpPr/>
      </dsp:nvSpPr>
      <dsp:spPr>
        <a:xfrm>
          <a:off x="1925238" y="1702931"/>
          <a:ext cx="1839118" cy="1839118"/>
        </a:xfrm>
        <a:prstGeom prst="ellipse">
          <a:avLst/>
        </a:prstGeom>
        <a:solidFill>
          <a:schemeClr val="accent2">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b="1" kern="1200" dirty="0"/>
            <a:t>Deep Learning</a:t>
          </a:r>
        </a:p>
      </dsp:txBody>
      <dsp:txXfrm>
        <a:off x="2194570" y="2162711"/>
        <a:ext cx="1300453" cy="91955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b="1" kern="1200" dirty="0" err="1"/>
            <a:t>Aritficial</a:t>
          </a:r>
          <a:r>
            <a:rPr lang="de-DE" sz="1800" b="1" kern="1200" dirty="0"/>
            <a:t> </a:t>
          </a:r>
          <a:r>
            <a:rPr lang="de-DE" sz="1800" b="1" kern="1200" dirty="0" err="1"/>
            <a:t>Intelligence</a:t>
          </a:r>
          <a:endParaRPr lang="de-DE" sz="1800" b="1" kern="1200" dirty="0"/>
        </a:p>
      </dsp:txBody>
      <dsp:txXfrm>
        <a:off x="2066696" y="183911"/>
        <a:ext cx="1556202" cy="551735"/>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b="1" kern="1200" dirty="0" err="1"/>
            <a:t>Machine</a:t>
          </a:r>
          <a:r>
            <a:rPr lang="de-DE" sz="1800" b="1" kern="1200" dirty="0"/>
            <a:t> Learning</a:t>
          </a:r>
        </a:p>
      </dsp:txBody>
      <dsp:txXfrm>
        <a:off x="2051954" y="1036003"/>
        <a:ext cx="1587672" cy="517252"/>
      </dsp:txXfrm>
    </dsp:sp>
    <dsp:sp modelId="{3E9285FE-D9ED-4B46-96FD-B11DB21CCA92}">
      <dsp:nvSpPr>
        <dsp:cNvPr id="0" name=""/>
        <dsp:cNvSpPr/>
      </dsp:nvSpPr>
      <dsp:spPr>
        <a:xfrm>
          <a:off x="1925238" y="1702931"/>
          <a:ext cx="1839118" cy="1839118"/>
        </a:xfrm>
        <a:prstGeom prst="ellipse">
          <a:avLst/>
        </a:prstGeom>
        <a:solidFill>
          <a:schemeClr val="accent2">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b="1" kern="1200" dirty="0"/>
            <a:t>Deep Learning</a:t>
          </a:r>
        </a:p>
      </dsp:txBody>
      <dsp:txXfrm>
        <a:off x="2194570" y="2162711"/>
        <a:ext cx="1300453" cy="919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053593" y="1326530"/>
          <a:ext cx="2153506" cy="9423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ctr" defTabSz="711200">
            <a:lnSpc>
              <a:spcPct val="100000"/>
            </a:lnSpc>
            <a:spcBef>
              <a:spcPct val="0"/>
            </a:spcBef>
            <a:spcAft>
              <a:spcPct val="15000"/>
            </a:spcAft>
            <a:buNone/>
          </a:pPr>
          <a:r>
            <a:rPr lang="de-DE" sz="1600" kern="1200" dirty="0"/>
            <a:t>Vorstellung</a:t>
          </a:r>
        </a:p>
        <a:p>
          <a:pPr marL="171450" lvl="1" indent="-171450" algn="ctr" defTabSz="711200">
            <a:lnSpc>
              <a:spcPct val="90000"/>
            </a:lnSpc>
            <a:spcBef>
              <a:spcPct val="0"/>
            </a:spcBef>
            <a:spcAft>
              <a:spcPct val="15000"/>
            </a:spcAft>
            <a:buNone/>
          </a:pPr>
          <a:r>
            <a:rPr lang="de-DE" sz="1600" kern="1200" dirty="0"/>
            <a:t>des ersten Personal Computers</a:t>
          </a:r>
        </a:p>
      </dsp:txBody>
      <dsp:txXfrm>
        <a:off x="1075279" y="1348216"/>
        <a:ext cx="2110134" cy="697031"/>
      </dsp:txXfrm>
    </dsp:sp>
    <dsp:sp modelId="{6EB6CFBE-9F32-453D-8E42-A78CF3FFD7E5}">
      <dsp:nvSpPr>
        <dsp:cNvPr id="0" name=""/>
        <dsp:cNvSpPr/>
      </dsp:nvSpPr>
      <dsp:spPr>
        <a:xfrm>
          <a:off x="2965044" y="999669"/>
          <a:ext cx="1612226" cy="1612226"/>
        </a:xfrm>
        <a:prstGeom prst="leftCircularArrow">
          <a:avLst>
            <a:gd name="adj1" fmla="val 9080"/>
            <a:gd name="adj2" fmla="val 1303198"/>
            <a:gd name="adj3" fmla="val 978438"/>
            <a:gd name="adj4" fmla="val 6924219"/>
            <a:gd name="adj5" fmla="val 1059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776958" y="2128727"/>
          <a:ext cx="940854" cy="359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t>1941</a:t>
          </a:r>
          <a:r>
            <a:rPr lang="ru-RU" sz="2100" kern="1200" dirty="0"/>
            <a:t> </a:t>
          </a:r>
          <a:endParaRPr lang="de-DE" sz="2100" kern="1200" dirty="0"/>
        </a:p>
      </dsp:txBody>
      <dsp:txXfrm>
        <a:off x="2787502" y="2139271"/>
        <a:ext cx="919766" cy="338911"/>
      </dsp:txXfrm>
    </dsp:sp>
    <dsp:sp modelId="{3F2AFCEA-7279-4683-BEA2-FCE769822594}">
      <dsp:nvSpPr>
        <dsp:cNvPr id="0" name=""/>
        <dsp:cNvSpPr/>
      </dsp:nvSpPr>
      <dsp:spPr>
        <a:xfrm>
          <a:off x="3733159" y="541668"/>
          <a:ext cx="1541058" cy="7931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ctr" defTabSz="622300">
            <a:lnSpc>
              <a:spcPct val="90000"/>
            </a:lnSpc>
            <a:spcBef>
              <a:spcPct val="0"/>
            </a:spcBef>
            <a:spcAft>
              <a:spcPct val="15000"/>
            </a:spcAft>
            <a:buNone/>
          </a:pPr>
          <a:endParaRPr lang="de-DE" sz="1400" kern="1200" dirty="0"/>
        </a:p>
        <a:p>
          <a:pPr marL="171450" lvl="1" indent="-171450" algn="ctr" defTabSz="711200">
            <a:lnSpc>
              <a:spcPct val="90000"/>
            </a:lnSpc>
            <a:spcBef>
              <a:spcPct val="0"/>
            </a:spcBef>
            <a:spcAft>
              <a:spcPct val="15000"/>
            </a:spcAft>
            <a:buNone/>
          </a:pPr>
          <a:r>
            <a:rPr lang="de-DE" sz="1600" kern="1200" dirty="0"/>
            <a:t>Turing Test</a:t>
          </a:r>
        </a:p>
      </dsp:txBody>
      <dsp:txXfrm>
        <a:off x="3751412" y="729890"/>
        <a:ext cx="1504552" cy="586712"/>
      </dsp:txXfrm>
    </dsp:sp>
    <dsp:sp modelId="{4C058507-5386-4181-B44F-B79721922944}">
      <dsp:nvSpPr>
        <dsp:cNvPr id="0" name=""/>
        <dsp:cNvSpPr/>
      </dsp:nvSpPr>
      <dsp:spPr>
        <a:xfrm>
          <a:off x="3806926" y="-340962"/>
          <a:ext cx="2896519" cy="2896519"/>
        </a:xfrm>
        <a:prstGeom prst="circularArrow">
          <a:avLst>
            <a:gd name="adj1" fmla="val 5054"/>
            <a:gd name="adj2" fmla="val 651375"/>
            <a:gd name="adj3" fmla="val 19183013"/>
            <a:gd name="adj4" fmla="val 12585410"/>
            <a:gd name="adj5" fmla="val 58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3665782" y="514280"/>
          <a:ext cx="939593" cy="359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t>1950</a:t>
          </a:r>
        </a:p>
      </dsp:txBody>
      <dsp:txXfrm>
        <a:off x="3676326" y="524824"/>
        <a:ext cx="918505" cy="338911"/>
      </dsp:txXfrm>
    </dsp:sp>
    <dsp:sp modelId="{900FEF43-6A2C-4E94-9DE1-E9F51A7A91D3}">
      <dsp:nvSpPr>
        <dsp:cNvPr id="0" name=""/>
        <dsp:cNvSpPr/>
      </dsp:nvSpPr>
      <dsp:spPr>
        <a:xfrm>
          <a:off x="5568504" y="919310"/>
          <a:ext cx="1945247" cy="10149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ctr" defTabSz="622300">
            <a:lnSpc>
              <a:spcPct val="90000"/>
            </a:lnSpc>
            <a:spcBef>
              <a:spcPct val="0"/>
            </a:spcBef>
            <a:spcAft>
              <a:spcPct val="15000"/>
            </a:spcAft>
            <a:buNone/>
          </a:pPr>
          <a:endParaRPr lang="de-DE" sz="1400" kern="1200" dirty="0"/>
        </a:p>
        <a:p>
          <a:pPr marL="171450" lvl="1" indent="-171450" algn="ctr" defTabSz="711200">
            <a:lnSpc>
              <a:spcPct val="90000"/>
            </a:lnSpc>
            <a:spcBef>
              <a:spcPct val="0"/>
            </a:spcBef>
            <a:spcAft>
              <a:spcPct val="15000"/>
            </a:spcAft>
            <a:buNone/>
          </a:pPr>
          <a:r>
            <a:rPr lang="de-DE" sz="1600" kern="1200" dirty="0"/>
            <a:t>Einführung der Begriffe „KI“/“AI“</a:t>
          </a:r>
          <a:r>
            <a:rPr lang="de-DE" sz="1400" kern="1200" dirty="0"/>
            <a:t> </a:t>
          </a:r>
        </a:p>
      </dsp:txBody>
      <dsp:txXfrm>
        <a:off x="5591862" y="942668"/>
        <a:ext cx="1898531" cy="750772"/>
      </dsp:txXfrm>
    </dsp:sp>
    <dsp:sp modelId="{E1F63210-D9BC-44D3-9CAA-745402DBC55C}">
      <dsp:nvSpPr>
        <dsp:cNvPr id="0" name=""/>
        <dsp:cNvSpPr/>
      </dsp:nvSpPr>
      <dsp:spPr>
        <a:xfrm>
          <a:off x="6753662" y="-571475"/>
          <a:ext cx="3804293" cy="3804293"/>
        </a:xfrm>
        <a:prstGeom prst="leftCircularArrow">
          <a:avLst>
            <a:gd name="adj1" fmla="val 3848"/>
            <a:gd name="adj2" fmla="val 481480"/>
            <a:gd name="adj3" fmla="val 2407948"/>
            <a:gd name="adj4" fmla="val 9175447"/>
            <a:gd name="adj5" fmla="val 44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6633548" y="1764282"/>
          <a:ext cx="939593" cy="359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a:t>1956</a:t>
          </a:r>
        </a:p>
      </dsp:txBody>
      <dsp:txXfrm>
        <a:off x="6644092" y="1774826"/>
        <a:ext cx="918505" cy="338911"/>
      </dsp:txXfrm>
    </dsp:sp>
    <dsp:sp modelId="{A8933D84-391C-495C-83CA-C667AC2DB54E}">
      <dsp:nvSpPr>
        <dsp:cNvPr id="0" name=""/>
        <dsp:cNvSpPr/>
      </dsp:nvSpPr>
      <dsp:spPr>
        <a:xfrm>
          <a:off x="9696048" y="884534"/>
          <a:ext cx="1541058" cy="9347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None/>
          </a:pPr>
          <a:endParaRPr lang="de-DE" sz="1700" kern="1200" dirty="0"/>
        </a:p>
        <a:p>
          <a:pPr marL="171450" lvl="1" indent="-171450" algn="ctr" defTabSz="755650">
            <a:lnSpc>
              <a:spcPct val="90000"/>
            </a:lnSpc>
            <a:spcBef>
              <a:spcPct val="0"/>
            </a:spcBef>
            <a:spcAft>
              <a:spcPct val="15000"/>
            </a:spcAft>
            <a:buNone/>
          </a:pPr>
          <a:r>
            <a:rPr lang="de-DE" sz="1700" kern="1200" dirty="0"/>
            <a:t>Erster Chatbot</a:t>
          </a:r>
        </a:p>
      </dsp:txBody>
      <dsp:txXfrm>
        <a:off x="9717559" y="1106345"/>
        <a:ext cx="1498036" cy="691409"/>
      </dsp:txXfrm>
    </dsp:sp>
    <dsp:sp modelId="{EA8B7A15-AB85-4D20-9475-6338184114F9}">
      <dsp:nvSpPr>
        <dsp:cNvPr id="0" name=""/>
        <dsp:cNvSpPr/>
      </dsp:nvSpPr>
      <dsp:spPr>
        <a:xfrm>
          <a:off x="9662410" y="-279858"/>
          <a:ext cx="3769238" cy="3769238"/>
        </a:xfrm>
        <a:prstGeom prst="circularArrow">
          <a:avLst>
            <a:gd name="adj1" fmla="val 3884"/>
            <a:gd name="adj2" fmla="val 486377"/>
            <a:gd name="adj3" fmla="val 19188633"/>
            <a:gd name="adj4" fmla="val 12426031"/>
            <a:gd name="adj5" fmla="val 453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9540713" y="818466"/>
          <a:ext cx="939593" cy="359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t>1966</a:t>
          </a:r>
        </a:p>
      </dsp:txBody>
      <dsp:txXfrm>
        <a:off x="9551257" y="829010"/>
        <a:ext cx="918505" cy="338911"/>
      </dsp:txXfrm>
    </dsp:sp>
    <dsp:sp modelId="{D09C4F12-DFC1-4C38-82C3-4C5BB34A040A}">
      <dsp:nvSpPr>
        <dsp:cNvPr id="0" name=""/>
        <dsp:cNvSpPr/>
      </dsp:nvSpPr>
      <dsp:spPr>
        <a:xfrm>
          <a:off x="12401587" y="960353"/>
          <a:ext cx="1541058" cy="12710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572815" y="1574913"/>
          <a:ext cx="1369830" cy="5447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endParaRPr lang="de-DE" sz="2100" kern="1200"/>
        </a:p>
      </dsp:txBody>
      <dsp:txXfrm>
        <a:off x="12588770" y="1590868"/>
        <a:ext cx="1337920" cy="5128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509212"/>
          <a:ext cx="1043768" cy="8608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59107" y="1287189"/>
          <a:ext cx="583120" cy="583120"/>
        </a:xfrm>
        <a:prstGeom prst="leftCircularArrow">
          <a:avLst>
            <a:gd name="adj1" fmla="val 28221"/>
            <a:gd name="adj2" fmla="val -2147483648"/>
            <a:gd name="adj3" fmla="val -2147483648"/>
            <a:gd name="adj4" fmla="val 108592"/>
            <a:gd name="adj5" fmla="val 329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13374"/>
          <a:ext cx="927794" cy="368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0806" y="1224180"/>
        <a:ext cx="906182" cy="347341"/>
      </dsp:txXfrm>
    </dsp:sp>
    <dsp:sp modelId="{F1155E7E-34AB-4974-A4AD-DF17E00968B3}">
      <dsp:nvSpPr>
        <dsp:cNvPr id="0" name=""/>
        <dsp:cNvSpPr/>
      </dsp:nvSpPr>
      <dsp:spPr>
        <a:xfrm>
          <a:off x="0" y="434306"/>
          <a:ext cx="1043768" cy="8608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108754" y="-847434"/>
          <a:ext cx="5056406" cy="5056406"/>
        </a:xfrm>
        <a:prstGeom prst="circularArrow">
          <a:avLst>
            <a:gd name="adj1" fmla="val 3255"/>
            <a:gd name="adj2" fmla="val 401459"/>
            <a:gd name="adj3" fmla="val 19668153"/>
            <a:gd name="adj4" fmla="val 12820634"/>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0" y="377701"/>
          <a:ext cx="927794" cy="368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0806" y="388507"/>
        <a:ext cx="906182" cy="347341"/>
      </dsp:txXfrm>
    </dsp:sp>
    <dsp:sp modelId="{435F3CF7-5362-4C0C-BAA3-4EA969298AA5}">
      <dsp:nvSpPr>
        <dsp:cNvPr id="0" name=""/>
        <dsp:cNvSpPr/>
      </dsp:nvSpPr>
      <dsp:spPr>
        <a:xfrm>
          <a:off x="3914491" y="853336"/>
          <a:ext cx="1472058" cy="8608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171450" lvl="1" indent="-171450" algn="ctr" defTabSz="711200">
            <a:lnSpc>
              <a:spcPct val="90000"/>
            </a:lnSpc>
            <a:spcBef>
              <a:spcPct val="0"/>
            </a:spcBef>
            <a:spcAft>
              <a:spcPct val="15000"/>
            </a:spcAft>
            <a:buNone/>
          </a:pPr>
          <a:endParaRPr lang="de-DE" sz="1600" kern="1200" dirty="0"/>
        </a:p>
        <a:p>
          <a:pPr marL="171450" lvl="1" indent="-171450" algn="ctr" defTabSz="711200">
            <a:lnSpc>
              <a:spcPct val="90000"/>
            </a:lnSpc>
            <a:spcBef>
              <a:spcPct val="0"/>
            </a:spcBef>
            <a:spcAft>
              <a:spcPct val="15000"/>
            </a:spcAft>
            <a:buNone/>
          </a:pPr>
          <a:r>
            <a:rPr lang="de-DE" sz="1600" kern="1200" dirty="0"/>
            <a:t>Verkauf erster PCs</a:t>
          </a:r>
        </a:p>
      </dsp:txBody>
      <dsp:txXfrm>
        <a:off x="3934302" y="873147"/>
        <a:ext cx="1432436" cy="636792"/>
      </dsp:txXfrm>
    </dsp:sp>
    <dsp:sp modelId="{40C209A9-F7BD-4AC9-9DFB-6590F680A03E}">
      <dsp:nvSpPr>
        <dsp:cNvPr id="0" name=""/>
        <dsp:cNvSpPr/>
      </dsp:nvSpPr>
      <dsp:spPr>
        <a:xfrm>
          <a:off x="5035592" y="160681"/>
          <a:ext cx="2006259" cy="2006259"/>
        </a:xfrm>
        <a:prstGeom prst="leftCircularArrow">
          <a:avLst>
            <a:gd name="adj1" fmla="val 8202"/>
            <a:gd name="adj2" fmla="val 1148399"/>
            <a:gd name="adj3" fmla="val 1580854"/>
            <a:gd name="adj4" fmla="val 7681434"/>
            <a:gd name="adj5" fmla="val 95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5075499" y="1464845"/>
          <a:ext cx="910240" cy="3487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t>1977</a:t>
          </a:r>
        </a:p>
      </dsp:txBody>
      <dsp:txXfrm>
        <a:off x="5085714" y="1475060"/>
        <a:ext cx="889810" cy="328319"/>
      </dsp:txXfrm>
    </dsp:sp>
    <dsp:sp modelId="{59564DBD-4A66-448F-BEF2-FA745D90AAF1}">
      <dsp:nvSpPr>
        <dsp:cNvPr id="0" name=""/>
        <dsp:cNvSpPr/>
      </dsp:nvSpPr>
      <dsp:spPr>
        <a:xfrm>
          <a:off x="5960344" y="108031"/>
          <a:ext cx="2245730" cy="10854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171450" lvl="1" indent="-171450" algn="ctr" defTabSz="711200">
            <a:lnSpc>
              <a:spcPct val="90000"/>
            </a:lnSpc>
            <a:spcBef>
              <a:spcPct val="0"/>
            </a:spcBef>
            <a:spcAft>
              <a:spcPct val="15000"/>
            </a:spcAft>
            <a:buNone/>
          </a:pPr>
          <a:r>
            <a:rPr lang="de-DE" sz="1600" b="1" kern="1200" dirty="0"/>
            <a:t>IBM Deep Blue </a:t>
          </a:r>
          <a:r>
            <a:rPr lang="de-DE" sz="1600" kern="1200" dirty="0"/>
            <a:t>besiegt Schach Weltmeister</a:t>
          </a:r>
        </a:p>
      </dsp:txBody>
      <dsp:txXfrm>
        <a:off x="5985324" y="365616"/>
        <a:ext cx="2195770" cy="802923"/>
      </dsp:txXfrm>
    </dsp:sp>
    <dsp:sp modelId="{FFDD8C20-74A8-45A7-A79F-9964BBAF9FBF}">
      <dsp:nvSpPr>
        <dsp:cNvPr id="0" name=""/>
        <dsp:cNvSpPr/>
      </dsp:nvSpPr>
      <dsp:spPr>
        <a:xfrm>
          <a:off x="7183020" y="-874172"/>
          <a:ext cx="3395061" cy="3395061"/>
        </a:xfrm>
        <a:prstGeom prst="circularArrow">
          <a:avLst>
            <a:gd name="adj1" fmla="val 4847"/>
            <a:gd name="adj2" fmla="val 621455"/>
            <a:gd name="adj3" fmla="val 19394374"/>
            <a:gd name="adj4" fmla="val 12766850"/>
            <a:gd name="adj5" fmla="val 565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7148119" y="791"/>
          <a:ext cx="910240" cy="3487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t>1997</a:t>
          </a:r>
        </a:p>
      </dsp:txBody>
      <dsp:txXfrm>
        <a:off x="7158334" y="11006"/>
        <a:ext cx="889810" cy="328319"/>
      </dsp:txXfrm>
    </dsp:sp>
    <dsp:sp modelId="{F1811792-EAD7-4D24-BABF-8B9884348766}">
      <dsp:nvSpPr>
        <dsp:cNvPr id="0" name=""/>
        <dsp:cNvSpPr/>
      </dsp:nvSpPr>
      <dsp:spPr>
        <a:xfrm>
          <a:off x="9255609" y="300871"/>
          <a:ext cx="2191799" cy="9245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171450" lvl="1" indent="-171450" algn="ctr" defTabSz="711200">
            <a:lnSpc>
              <a:spcPct val="90000"/>
            </a:lnSpc>
            <a:spcBef>
              <a:spcPct val="0"/>
            </a:spcBef>
            <a:spcAft>
              <a:spcPct val="15000"/>
            </a:spcAft>
            <a:buNone/>
          </a:pPr>
          <a:endParaRPr lang="de-DE" sz="1600" kern="1200" dirty="0"/>
        </a:p>
        <a:p>
          <a:pPr marL="171450" lvl="1" indent="-171450" algn="ctr" defTabSz="711200">
            <a:lnSpc>
              <a:spcPct val="90000"/>
            </a:lnSpc>
            <a:spcBef>
              <a:spcPct val="0"/>
            </a:spcBef>
            <a:spcAft>
              <a:spcPct val="15000"/>
            </a:spcAft>
            <a:buNone/>
          </a:pPr>
          <a:r>
            <a:rPr lang="de-DE" sz="1600" b="1" kern="1200" dirty="0"/>
            <a:t>IBM Watson </a:t>
          </a:r>
          <a:r>
            <a:rPr lang="de-DE" sz="1600" kern="1200" dirty="0"/>
            <a:t>gewinnt </a:t>
          </a:r>
          <a:r>
            <a:rPr lang="de-DE" sz="1600" b="1" i="1" kern="1200" dirty="0"/>
            <a:t>Jeopardy!</a:t>
          </a:r>
          <a:endParaRPr lang="de-DE" sz="1600" kern="1200" dirty="0"/>
        </a:p>
      </dsp:txBody>
      <dsp:txXfrm>
        <a:off x="9276886" y="322148"/>
        <a:ext cx="2149245" cy="683887"/>
      </dsp:txXfrm>
    </dsp:sp>
    <dsp:sp modelId="{9F8D0C15-58CD-4E80-9AEE-1EBE8B1E6C98}">
      <dsp:nvSpPr>
        <dsp:cNvPr id="0" name=""/>
        <dsp:cNvSpPr/>
      </dsp:nvSpPr>
      <dsp:spPr>
        <a:xfrm>
          <a:off x="10670448" y="-736037"/>
          <a:ext cx="3201789" cy="3201789"/>
        </a:xfrm>
        <a:prstGeom prst="leftCircularArrow">
          <a:avLst>
            <a:gd name="adj1" fmla="val 5140"/>
            <a:gd name="adj2" fmla="val 663797"/>
            <a:gd name="adj3" fmla="val 2780046"/>
            <a:gd name="adj4" fmla="val 9365228"/>
            <a:gd name="adj5" fmla="val 599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10515716" y="1092762"/>
          <a:ext cx="910240" cy="3487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a:t>2011</a:t>
          </a:r>
        </a:p>
      </dsp:txBody>
      <dsp:txXfrm>
        <a:off x="10525931" y="1102977"/>
        <a:ext cx="889810" cy="328319"/>
      </dsp:txXfrm>
    </dsp:sp>
    <dsp:sp modelId="{67B5E162-43FD-47E7-8664-3F17117FEC4A}">
      <dsp:nvSpPr>
        <dsp:cNvPr id="0" name=""/>
        <dsp:cNvSpPr/>
      </dsp:nvSpPr>
      <dsp:spPr>
        <a:xfrm>
          <a:off x="12617790" y="494527"/>
          <a:ext cx="2082349" cy="1149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171450" lvl="1" indent="-171450" algn="ctr" defTabSz="711200">
            <a:lnSpc>
              <a:spcPct val="90000"/>
            </a:lnSpc>
            <a:spcBef>
              <a:spcPct val="0"/>
            </a:spcBef>
            <a:spcAft>
              <a:spcPct val="15000"/>
            </a:spcAft>
            <a:buNone/>
          </a:pPr>
          <a:r>
            <a:rPr lang="de-DE" sz="1600" kern="1200" dirty="0"/>
            <a:t>Erste KI, die Bilder generieren kann (GAN)</a:t>
          </a:r>
        </a:p>
      </dsp:txBody>
      <dsp:txXfrm>
        <a:off x="12644247" y="767338"/>
        <a:ext cx="2029435" cy="850383"/>
      </dsp:txXfrm>
    </dsp:sp>
    <dsp:sp modelId="{390F733E-4E07-4A62-923E-7A94883288A7}">
      <dsp:nvSpPr>
        <dsp:cNvPr id="0" name=""/>
        <dsp:cNvSpPr/>
      </dsp:nvSpPr>
      <dsp:spPr>
        <a:xfrm>
          <a:off x="13917748" y="-309341"/>
          <a:ext cx="1936319" cy="1936319"/>
        </a:xfrm>
        <a:prstGeom prst="circularArrow">
          <a:avLst>
            <a:gd name="adj1" fmla="val 8499"/>
            <a:gd name="adj2" fmla="val 1199752"/>
            <a:gd name="adj3" fmla="val 18401235"/>
            <a:gd name="adj4" fmla="val 12352009"/>
            <a:gd name="adj5" fmla="val 9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3720041" y="314206"/>
          <a:ext cx="910240" cy="3487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t>2014</a:t>
          </a:r>
        </a:p>
      </dsp:txBody>
      <dsp:txXfrm>
        <a:off x="13730256" y="324421"/>
        <a:ext cx="889810" cy="328319"/>
      </dsp:txXfrm>
    </dsp:sp>
    <dsp:sp modelId="{DC638983-2658-46BA-857F-2882A5ECBEA3}">
      <dsp:nvSpPr>
        <dsp:cNvPr id="0" name=""/>
        <dsp:cNvSpPr/>
      </dsp:nvSpPr>
      <dsp:spPr>
        <a:xfrm>
          <a:off x="15134264" y="409435"/>
          <a:ext cx="1043768" cy="8608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285750" lvl="1" indent="-285750" algn="l" defTabSz="1644650">
            <a:lnSpc>
              <a:spcPct val="90000"/>
            </a:lnSpc>
            <a:spcBef>
              <a:spcPct val="0"/>
            </a:spcBef>
            <a:spcAft>
              <a:spcPct val="15000"/>
            </a:spcAft>
            <a:buChar char="•"/>
          </a:pPr>
          <a:endParaRPr lang="de-DE" sz="3700" kern="1200"/>
        </a:p>
      </dsp:txBody>
      <dsp:txXfrm>
        <a:off x="15154075" y="429246"/>
        <a:ext cx="1004146" cy="636792"/>
      </dsp:txXfrm>
    </dsp:sp>
    <dsp:sp modelId="{E7F46E17-9522-463D-B0F0-F5B4ED1CF488}">
      <dsp:nvSpPr>
        <dsp:cNvPr id="0" name=""/>
        <dsp:cNvSpPr/>
      </dsp:nvSpPr>
      <dsp:spPr>
        <a:xfrm>
          <a:off x="15250238" y="890477"/>
          <a:ext cx="927794" cy="368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261044" y="901283"/>
        <a:ext cx="906182" cy="347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64667"/>
          <a:ext cx="1059551" cy="8739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87497" y="957554"/>
          <a:ext cx="776343" cy="776343"/>
        </a:xfrm>
        <a:prstGeom prst="leftCircularArrow">
          <a:avLst>
            <a:gd name="adj1" fmla="val 21517"/>
            <a:gd name="adj2" fmla="val 5065163"/>
            <a:gd name="adj3" fmla="val 13937236"/>
            <a:gd name="adj4" fmla="val 16121052"/>
            <a:gd name="adj5" fmla="val 2510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4047"/>
          <a:ext cx="941823" cy="374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0970" y="775017"/>
        <a:ext cx="919883" cy="352592"/>
      </dsp:txXfrm>
    </dsp:sp>
    <dsp:sp modelId="{97EA05F7-0E7D-4EAA-B1FE-C8DAFC2A5DBC}">
      <dsp:nvSpPr>
        <dsp:cNvPr id="0" name=""/>
        <dsp:cNvSpPr/>
      </dsp:nvSpPr>
      <dsp:spPr>
        <a:xfrm>
          <a:off x="0" y="394757"/>
          <a:ext cx="1059551" cy="8739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114457" y="-849288"/>
          <a:ext cx="4125144" cy="4125144"/>
        </a:xfrm>
        <a:prstGeom prst="circularArrow">
          <a:avLst>
            <a:gd name="adj1" fmla="val 4050"/>
            <a:gd name="adj2" fmla="val 509139"/>
            <a:gd name="adj3" fmla="val 19036347"/>
            <a:gd name="adj4" fmla="val 12296507"/>
            <a:gd name="adj5" fmla="val 47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0" y="419817"/>
          <a:ext cx="941823" cy="374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0970" y="430787"/>
        <a:ext cx="919883" cy="352592"/>
      </dsp:txXfrm>
    </dsp:sp>
    <dsp:sp modelId="{A64CAF32-15D1-48C9-BD1B-28D049C02187}">
      <dsp:nvSpPr>
        <dsp:cNvPr id="0" name=""/>
        <dsp:cNvSpPr/>
      </dsp:nvSpPr>
      <dsp:spPr>
        <a:xfrm>
          <a:off x="2982557" y="254450"/>
          <a:ext cx="1723551" cy="10511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ctr" defTabSz="711200">
            <a:lnSpc>
              <a:spcPct val="90000"/>
            </a:lnSpc>
            <a:spcBef>
              <a:spcPct val="0"/>
            </a:spcBef>
            <a:spcAft>
              <a:spcPct val="15000"/>
            </a:spcAft>
            <a:buNone/>
          </a:pPr>
          <a:endParaRPr lang="de-DE" sz="1600" kern="1200" dirty="0"/>
        </a:p>
        <a:p>
          <a:pPr marL="171450" lvl="1" indent="-171450" algn="ctr" defTabSz="711200">
            <a:lnSpc>
              <a:spcPct val="90000"/>
            </a:lnSpc>
            <a:spcBef>
              <a:spcPct val="0"/>
            </a:spcBef>
            <a:spcAft>
              <a:spcPct val="15000"/>
            </a:spcAft>
            <a:buNone/>
          </a:pPr>
          <a:r>
            <a:rPr lang="de-DE" sz="1600" kern="1200" dirty="0"/>
            <a:t>Erste Deepfakes</a:t>
          </a:r>
        </a:p>
      </dsp:txBody>
      <dsp:txXfrm>
        <a:off x="3006746" y="278639"/>
        <a:ext cx="1675173" cy="777508"/>
      </dsp:txXfrm>
    </dsp:sp>
    <dsp:sp modelId="{8E112DFC-E52D-4BEB-8A6F-1E3239062DDB}">
      <dsp:nvSpPr>
        <dsp:cNvPr id="0" name=""/>
        <dsp:cNvSpPr/>
      </dsp:nvSpPr>
      <dsp:spPr>
        <a:xfrm>
          <a:off x="4062867" y="-596221"/>
          <a:ext cx="2932072" cy="2932072"/>
        </a:xfrm>
        <a:prstGeom prst="leftCircularArrow">
          <a:avLst>
            <a:gd name="adj1" fmla="val 5697"/>
            <a:gd name="adj2" fmla="val 746268"/>
            <a:gd name="adj3" fmla="val 2595175"/>
            <a:gd name="adj4" fmla="val 9097886"/>
            <a:gd name="adj5" fmla="val 664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936160" y="1126380"/>
          <a:ext cx="924004" cy="35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dirty="0"/>
            <a:t>2017</a:t>
          </a:r>
        </a:p>
      </dsp:txBody>
      <dsp:txXfrm>
        <a:off x="3946529" y="1136749"/>
        <a:ext cx="903266" cy="333284"/>
      </dsp:txXfrm>
    </dsp:sp>
    <dsp:sp modelId="{17333EAD-6A07-44D9-9157-7B370A5C765F}">
      <dsp:nvSpPr>
        <dsp:cNvPr id="0" name=""/>
        <dsp:cNvSpPr/>
      </dsp:nvSpPr>
      <dsp:spPr>
        <a:xfrm>
          <a:off x="5424806" y="270316"/>
          <a:ext cx="2874626" cy="12616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ctr" defTabSz="711200">
            <a:lnSpc>
              <a:spcPct val="90000"/>
            </a:lnSpc>
            <a:spcBef>
              <a:spcPct val="0"/>
            </a:spcBef>
            <a:spcAft>
              <a:spcPct val="15000"/>
            </a:spcAft>
            <a:buNone/>
          </a:pPr>
          <a:r>
            <a:rPr lang="de-DE" sz="1600" kern="1200" dirty="0"/>
            <a:t>KI für komplexe Sprach- und Textverarbeitung (Transformer)</a:t>
          </a:r>
        </a:p>
      </dsp:txBody>
      <dsp:txXfrm>
        <a:off x="5453839" y="569696"/>
        <a:ext cx="2816560" cy="933205"/>
      </dsp:txXfrm>
    </dsp:sp>
    <dsp:sp modelId="{8744F456-A6D9-4C76-BFC4-55E311FF64A8}">
      <dsp:nvSpPr>
        <dsp:cNvPr id="0" name=""/>
        <dsp:cNvSpPr/>
      </dsp:nvSpPr>
      <dsp:spPr>
        <a:xfrm>
          <a:off x="7161784" y="-936617"/>
          <a:ext cx="4465102" cy="4465102"/>
        </a:xfrm>
        <a:prstGeom prst="circularArrow">
          <a:avLst>
            <a:gd name="adj1" fmla="val 3741"/>
            <a:gd name="adj2" fmla="val 466888"/>
            <a:gd name="adj3" fmla="val 19407824"/>
            <a:gd name="adj4" fmla="val 12625733"/>
            <a:gd name="adj5" fmla="val 436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7163339" y="256873"/>
          <a:ext cx="924004" cy="35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a:t>2017</a:t>
          </a:r>
        </a:p>
      </dsp:txBody>
      <dsp:txXfrm>
        <a:off x="7173708" y="267242"/>
        <a:ext cx="903266" cy="333284"/>
      </dsp:txXfrm>
    </dsp:sp>
    <dsp:sp modelId="{869B8469-BE1F-4FD4-A508-42DA1DC9D042}">
      <dsp:nvSpPr>
        <dsp:cNvPr id="0" name=""/>
        <dsp:cNvSpPr/>
      </dsp:nvSpPr>
      <dsp:spPr>
        <a:xfrm>
          <a:off x="10374409" y="496261"/>
          <a:ext cx="1860720" cy="8739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None/>
          </a:pPr>
          <a:endParaRPr lang="de-DE" sz="1600" kern="1200" dirty="0"/>
        </a:p>
        <a:p>
          <a:pPr marL="171450" lvl="1" indent="-171450" algn="ctr" defTabSz="711200">
            <a:lnSpc>
              <a:spcPct val="90000"/>
            </a:lnSpc>
            <a:spcBef>
              <a:spcPct val="0"/>
            </a:spcBef>
            <a:spcAft>
              <a:spcPct val="15000"/>
            </a:spcAft>
            <a:buNone/>
          </a:pPr>
          <a:r>
            <a:rPr lang="de-DE" sz="1600" kern="1200" dirty="0" err="1"/>
            <a:t>DeepFaceLive</a:t>
          </a:r>
          <a:endParaRPr lang="de-DE" sz="1600" kern="1200" dirty="0"/>
        </a:p>
      </dsp:txBody>
      <dsp:txXfrm>
        <a:off x="10394520" y="516372"/>
        <a:ext cx="1820498" cy="646420"/>
      </dsp:txXfrm>
    </dsp:sp>
    <dsp:sp modelId="{2E78C351-765D-4C34-A9D9-F4B42F6D5257}">
      <dsp:nvSpPr>
        <dsp:cNvPr id="0" name=""/>
        <dsp:cNvSpPr/>
      </dsp:nvSpPr>
      <dsp:spPr>
        <a:xfrm>
          <a:off x="10984782" y="-775480"/>
          <a:ext cx="3351750" cy="3351750"/>
        </a:xfrm>
        <a:prstGeom prst="leftCircularArrow">
          <a:avLst>
            <a:gd name="adj1" fmla="val 4984"/>
            <a:gd name="adj2" fmla="val 641185"/>
            <a:gd name="adj3" fmla="val 2488912"/>
            <a:gd name="adj4" fmla="val 9096706"/>
            <a:gd name="adj5" fmla="val 58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10883518" y="1257114"/>
          <a:ext cx="924004" cy="35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a:t>2021</a:t>
          </a:r>
        </a:p>
      </dsp:txBody>
      <dsp:txXfrm>
        <a:off x="10893887" y="1267483"/>
        <a:ext cx="903266" cy="333284"/>
      </dsp:txXfrm>
    </dsp:sp>
    <dsp:sp modelId="{9D7798C8-AE64-4081-BA65-68A687FCFAA4}">
      <dsp:nvSpPr>
        <dsp:cNvPr id="0" name=""/>
        <dsp:cNvSpPr/>
      </dsp:nvSpPr>
      <dsp:spPr>
        <a:xfrm>
          <a:off x="13469458" y="604573"/>
          <a:ext cx="1409786" cy="8739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ctr" defTabSz="711200">
            <a:lnSpc>
              <a:spcPct val="90000"/>
            </a:lnSpc>
            <a:spcBef>
              <a:spcPct val="0"/>
            </a:spcBef>
            <a:spcAft>
              <a:spcPct val="15000"/>
            </a:spcAft>
            <a:buNone/>
          </a:pPr>
          <a:r>
            <a:rPr lang="de-DE" sz="1600" kern="1200" dirty="0" err="1"/>
            <a:t>ChatGPT</a:t>
          </a:r>
          <a:endParaRPr lang="de-DE" sz="1600" kern="1200" dirty="0"/>
        </a:p>
      </dsp:txBody>
      <dsp:txXfrm>
        <a:off x="13489569" y="811950"/>
        <a:ext cx="1369564" cy="646420"/>
      </dsp:txXfrm>
    </dsp:sp>
    <dsp:sp modelId="{34F7AAFF-DF32-4220-BBA3-73189C0E4AFC}">
      <dsp:nvSpPr>
        <dsp:cNvPr id="0" name=""/>
        <dsp:cNvSpPr/>
      </dsp:nvSpPr>
      <dsp:spPr>
        <a:xfrm>
          <a:off x="14230073" y="-54599"/>
          <a:ext cx="1572273" cy="1572273"/>
        </a:xfrm>
        <a:prstGeom prst="circularArrow">
          <a:avLst>
            <a:gd name="adj1" fmla="val 10625"/>
            <a:gd name="adj2" fmla="val 1595875"/>
            <a:gd name="adj3" fmla="val 18160472"/>
            <a:gd name="adj4" fmla="val 12507369"/>
            <a:gd name="adj5" fmla="val 1239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4022156" y="443184"/>
          <a:ext cx="924004" cy="35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a:t>2022</a:t>
          </a:r>
        </a:p>
      </dsp:txBody>
      <dsp:txXfrm>
        <a:off x="14032525" y="453553"/>
        <a:ext cx="903266" cy="333284"/>
      </dsp:txXfrm>
    </dsp:sp>
    <dsp:sp modelId="{3D287CF4-927B-44A7-B35E-12C9B8F69AF6}">
      <dsp:nvSpPr>
        <dsp:cNvPr id="0" name=""/>
        <dsp:cNvSpPr/>
      </dsp:nvSpPr>
      <dsp:spPr>
        <a:xfrm>
          <a:off x="15118481" y="609589"/>
          <a:ext cx="1059551" cy="8739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ctr" defTabSz="711200">
            <a:lnSpc>
              <a:spcPct val="90000"/>
            </a:lnSpc>
            <a:spcBef>
              <a:spcPct val="0"/>
            </a:spcBef>
            <a:spcAft>
              <a:spcPct val="15000"/>
            </a:spcAft>
            <a:buNone/>
          </a:pPr>
          <a:endParaRPr lang="de-DE" sz="1600" kern="1200"/>
        </a:p>
        <a:p>
          <a:pPr marL="171450" lvl="1" indent="-171450" algn="ctr" defTabSz="711200">
            <a:lnSpc>
              <a:spcPct val="90000"/>
            </a:lnSpc>
            <a:spcBef>
              <a:spcPct val="0"/>
            </a:spcBef>
            <a:spcAft>
              <a:spcPct val="15000"/>
            </a:spcAft>
            <a:buNone/>
          </a:pPr>
          <a:endParaRPr lang="de-DE" sz="1600" kern="1200"/>
        </a:p>
        <a:p>
          <a:pPr marL="171450" lvl="1" indent="-171450" algn="ctr" defTabSz="711200">
            <a:lnSpc>
              <a:spcPct val="90000"/>
            </a:lnSpc>
            <a:spcBef>
              <a:spcPct val="0"/>
            </a:spcBef>
            <a:spcAft>
              <a:spcPct val="15000"/>
            </a:spcAft>
            <a:buNone/>
          </a:pPr>
          <a:r>
            <a:rPr lang="de-DE" sz="1600" kern="1200" dirty="0"/>
            <a:t>???</a:t>
          </a:r>
        </a:p>
      </dsp:txBody>
      <dsp:txXfrm>
        <a:off x="15138592" y="629700"/>
        <a:ext cx="1019329" cy="646420"/>
      </dsp:txXfrm>
    </dsp:sp>
    <dsp:sp modelId="{B7F881B7-1398-4CBE-AB68-9DA042FDA245}">
      <dsp:nvSpPr>
        <dsp:cNvPr id="0" name=""/>
        <dsp:cNvSpPr/>
      </dsp:nvSpPr>
      <dsp:spPr>
        <a:xfrm>
          <a:off x="15254028" y="1246998"/>
          <a:ext cx="924004" cy="35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a:t>Zukunft</a:t>
          </a:r>
        </a:p>
      </dsp:txBody>
      <dsp:txXfrm>
        <a:off x="15264397" y="1257367"/>
        <a:ext cx="903266" cy="3332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de-DE" sz="2400" b="1" kern="1200" dirty="0" err="1"/>
            <a:t>Artificial</a:t>
          </a:r>
          <a:r>
            <a:rPr lang="de-DE" sz="2400" b="1" kern="1200" dirty="0"/>
            <a:t> </a:t>
          </a:r>
          <a:r>
            <a:rPr lang="de-DE" sz="2400" b="1" kern="1200" dirty="0" err="1"/>
            <a:t>Intelligence</a:t>
          </a:r>
          <a:endParaRPr lang="de-DE" sz="2400" b="1" kern="1200" dirty="0"/>
        </a:p>
      </dsp:txBody>
      <dsp:txXfrm>
        <a:off x="1270546" y="919559"/>
        <a:ext cx="3148501" cy="18391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dirty="0"/>
            <a:t> Learning</a:t>
          </a:r>
        </a:p>
      </dsp:txBody>
      <dsp:txXfrm>
        <a:off x="1641226" y="1553255"/>
        <a:ext cx="2409128" cy="13793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Aritficial</a:t>
          </a:r>
          <a:r>
            <a:rPr lang="de-DE" sz="2200" b="1" kern="1200" dirty="0"/>
            <a:t> </a:t>
          </a:r>
          <a:r>
            <a:rPr lang="de-DE" sz="2200" b="1" kern="1200" dirty="0" err="1"/>
            <a:t>Intelligence</a:t>
          </a:r>
          <a:endParaRPr lang="de-DE" sz="2200" b="1" kern="1200" dirty="0"/>
        </a:p>
      </dsp:txBody>
      <dsp:txXfrm>
        <a:off x="1675976" y="275867"/>
        <a:ext cx="2337642" cy="625300"/>
      </dsp:txXfrm>
    </dsp:sp>
    <dsp:sp modelId="{48DA1639-68D7-447A-8727-495CAD8156C0}">
      <dsp:nvSpPr>
        <dsp:cNvPr id="0" name=""/>
        <dsp:cNvSpPr/>
      </dsp:nvSpPr>
      <dsp:spPr>
        <a:xfrm>
          <a:off x="1142279" y="863585"/>
          <a:ext cx="3407022" cy="275867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de-DE" sz="2200" b="1" kern="1200" dirty="0" err="1"/>
            <a:t>Machine</a:t>
          </a:r>
          <a:r>
            <a:rPr lang="de-DE" sz="2200" b="1" kern="1200"/>
            <a:t> Learning</a:t>
          </a:r>
          <a:endParaRPr lang="de-DE" sz="2200" b="1" kern="1200" dirty="0"/>
        </a:p>
      </dsp:txBody>
      <dsp:txXfrm>
        <a:off x="1641226" y="1553255"/>
        <a:ext cx="2409128" cy="137933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11.10.2023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11.10.2023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5</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KI ahmt menschliche Intelligenz nach, um Aufgaben von Menschen zu übernehmen</a:t>
            </a:r>
          </a:p>
          <a:p>
            <a:pPr marL="628650" lvl="1" indent="-171450">
              <a:buFontTx/>
              <a:buChar char="-"/>
            </a:pPr>
            <a:r>
              <a:rPr lang="de-DE" dirty="0"/>
              <a:t>Häufig: Expertensysteme und vordefinierte Regeln</a:t>
            </a:r>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1939768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ML nutzt statistische Methoden, um aus </a:t>
            </a:r>
            <a:r>
              <a:rPr lang="de-DE" dirty="0" err="1"/>
              <a:t>Erfahreungen</a:t>
            </a:r>
            <a:r>
              <a:rPr lang="de-DE" dirty="0"/>
              <a:t> zu lernen ohne dabei explizit programmiert werden zu sein</a:t>
            </a:r>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648157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Positive:</a:t>
            </a:r>
          </a:p>
          <a:p>
            <a:pPr marL="628650" lvl="1" indent="-171450">
              <a:buFontTx/>
              <a:buChar char="-"/>
            </a:pPr>
            <a:r>
              <a:rPr lang="de-DE" dirty="0"/>
              <a:t>Gelb, Herzen, Zunge ausgestreckt, rosa Backen</a:t>
            </a:r>
          </a:p>
          <a:p>
            <a:pPr marL="171450" lvl="0" indent="-171450">
              <a:buFontTx/>
              <a:buChar char="-"/>
            </a:pPr>
            <a:r>
              <a:rPr lang="de-DE" dirty="0"/>
              <a:t>Negative:</a:t>
            </a:r>
          </a:p>
          <a:p>
            <a:pPr marL="628650" lvl="1" indent="-171450">
              <a:buFontTx/>
              <a:buChar char="-"/>
            </a:pPr>
            <a:r>
              <a:rPr lang="de-DE" dirty="0"/>
              <a:t>Rot, blau, Augenbrauen vorhanden</a:t>
            </a:r>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4121761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ML nutzt statistische Methoden, um aus </a:t>
            </a:r>
            <a:r>
              <a:rPr lang="de-DE" dirty="0" err="1"/>
              <a:t>Erfahreungen</a:t>
            </a:r>
            <a:r>
              <a:rPr lang="de-DE" dirty="0"/>
              <a:t> zu lernen ohne dabei explizit programmiert werden zu sein</a:t>
            </a:r>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2811126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0" i="0" dirty="0">
                <a:solidFill>
                  <a:srgbClr val="D1D5DB"/>
                </a:solidFill>
                <a:effectLst/>
                <a:latin typeface="Söhne"/>
              </a:rPr>
              <a:t>Bevor überwachtes/unüberwachtes/bestärkendes Lernen verstanden werden kann, muss der Unterschied zwischen Training und Inferenz geklärt werden</a:t>
            </a:r>
          </a:p>
          <a:p>
            <a:pPr marL="171450" indent="-171450">
              <a:buFontTx/>
              <a:buChar char="-"/>
            </a:pPr>
            <a:r>
              <a:rPr lang="de-DE" b="0" i="0" dirty="0">
                <a:solidFill>
                  <a:srgbClr val="D1D5DB"/>
                </a:solidFill>
                <a:effectLst/>
                <a:latin typeface="Söhne"/>
              </a:rPr>
              <a:t>Inferenz -&gt; das Schließen auf der Grundlage von vorhandenen Informationen oder Daten</a:t>
            </a:r>
          </a:p>
          <a:p>
            <a:pPr marL="171450" indent="-171450">
              <a:buFontTx/>
              <a:buChar char="-"/>
            </a:pPr>
            <a:endParaRPr lang="de-DE" dirty="0"/>
          </a:p>
          <a:p>
            <a:pPr marL="171450" indent="-171450">
              <a:buFontTx/>
              <a:buChar char="-"/>
            </a:pPr>
            <a:r>
              <a:rPr lang="de-DE" dirty="0"/>
              <a:t>Modell hier noch als Blackbox</a:t>
            </a:r>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2726220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ML nutzt statistische Methoden, um aus </a:t>
            </a:r>
            <a:r>
              <a:rPr lang="de-DE" dirty="0" err="1"/>
              <a:t>Erfahreungen</a:t>
            </a:r>
            <a:r>
              <a:rPr lang="de-DE" dirty="0"/>
              <a:t> zu lernen ohne dabei explizit programmiert werden zu sein</a:t>
            </a:r>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3806197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Sprach und </a:t>
            </a:r>
            <a:r>
              <a:rPr lang="de-DE" dirty="0" err="1"/>
              <a:t>gesichtserkennung</a:t>
            </a:r>
            <a:r>
              <a:rPr lang="de-DE" dirty="0"/>
              <a:t> DL</a:t>
            </a:r>
          </a:p>
          <a:p>
            <a:pPr marL="171450" indent="-171450">
              <a:buFontTx/>
              <a:buChar char="-"/>
            </a:pPr>
            <a:r>
              <a:rPr lang="de-DE" dirty="0"/>
              <a:t>Deep Learning sind einfach nur neuronale Netze mit mehreren </a:t>
            </a:r>
            <a:r>
              <a:rPr lang="de-DE" dirty="0" err="1"/>
              <a:t>Layern</a:t>
            </a: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1810951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1293196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ML nutzt statistische Methoden, um aus </a:t>
            </a:r>
            <a:r>
              <a:rPr lang="de-DE" dirty="0" err="1"/>
              <a:t>Erfahreungen</a:t>
            </a:r>
            <a:r>
              <a:rPr lang="de-DE" dirty="0"/>
              <a:t> zu lernen ohne dabei explizit programmiert werden zu sein</a:t>
            </a:r>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390579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358096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C0F03CB-9ED1-4835-B01A-EE77F2B02BD5}" type="slidenum">
              <a:rPr lang="de-DE" smtClean="0"/>
              <a:t>6</a:t>
            </a:fld>
            <a:endParaRPr lang="de-DE"/>
          </a:p>
        </p:txBody>
      </p:sp>
    </p:spTree>
    <p:extLst>
      <p:ext uri="{BB962C8B-B14F-4D97-AF65-F5344CB8AC3E}">
        <p14:creationId xmlns:p14="http://schemas.microsoft.com/office/powerpoint/2010/main" val="3979745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2001082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ML nutzt statistische Methoden, um aus </a:t>
            </a:r>
            <a:r>
              <a:rPr lang="de-DE" dirty="0" err="1"/>
              <a:t>Erfahreungen</a:t>
            </a:r>
            <a:r>
              <a:rPr lang="de-DE" dirty="0"/>
              <a:t> zu lernen ohne dabei explizit programmiert werden zu sein</a:t>
            </a:r>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3216156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1240703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2120622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Kurz Reinforcement Learning</a:t>
            </a:r>
          </a:p>
          <a:p>
            <a:pPr marL="171450" indent="-171450">
              <a:buFontTx/>
              <a:buChar char="-"/>
            </a:pPr>
            <a:r>
              <a:rPr lang="de-DE"/>
              <a:t>Wird nicht weiter behandelt werden</a:t>
            </a:r>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410116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ML nutzt statistische Methoden, um aus </a:t>
            </a:r>
            <a:r>
              <a:rPr lang="de-DE" dirty="0" err="1"/>
              <a:t>Erfahreungen</a:t>
            </a:r>
            <a:r>
              <a:rPr lang="de-DE" dirty="0"/>
              <a:t> zu lernen ohne dabei explizit programmiert werden zu sein</a:t>
            </a:r>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3032605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Um DL zu verstehen mehr mit Modelle auseinander setzen</a:t>
            </a:r>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2863238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Um DL zu verstehen mehr mit Modelle auseinander setzen</a:t>
            </a:r>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1845491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Um DL zu verstehen mehr mit Modelle auseinander setzen</a:t>
            </a:r>
          </a:p>
        </p:txBody>
      </p:sp>
      <p:sp>
        <p:nvSpPr>
          <p:cNvPr id="4" name="Foliennummernplatzhalter 3"/>
          <p:cNvSpPr>
            <a:spLocks noGrp="1"/>
          </p:cNvSpPr>
          <p:nvPr>
            <p:ph type="sldNum" sz="quarter" idx="5"/>
          </p:nvPr>
        </p:nvSpPr>
        <p:spPr/>
        <p:txBody>
          <a:bodyPr/>
          <a:lstStyle/>
          <a:p>
            <a:fld id="{6C0F03CB-9ED1-4835-B01A-EE77F2B02BD5}" type="slidenum">
              <a:rPr lang="de-DE" smtClean="0"/>
              <a:t>33</a:t>
            </a:fld>
            <a:endParaRPr lang="de-DE"/>
          </a:p>
        </p:txBody>
      </p:sp>
    </p:spTree>
    <p:extLst>
      <p:ext uri="{BB962C8B-B14F-4D97-AF65-F5344CB8AC3E}">
        <p14:creationId xmlns:p14="http://schemas.microsoft.com/office/powerpoint/2010/main" val="3413052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Um DL zu verstehen mehr mit Modelle auseinander setzen</a:t>
            </a:r>
          </a:p>
        </p:txBody>
      </p:sp>
      <p:sp>
        <p:nvSpPr>
          <p:cNvPr id="4" name="Foliennummernplatzhalter 3"/>
          <p:cNvSpPr>
            <a:spLocks noGrp="1"/>
          </p:cNvSpPr>
          <p:nvPr>
            <p:ph type="sldNum" sz="quarter" idx="5"/>
          </p:nvPr>
        </p:nvSpPr>
        <p:spPr/>
        <p:txBody>
          <a:bodyPr/>
          <a:lstStyle/>
          <a:p>
            <a:fld id="{6C0F03CB-9ED1-4835-B01A-EE77F2B02BD5}" type="slidenum">
              <a:rPr lang="de-DE" smtClean="0"/>
              <a:t>34</a:t>
            </a:fld>
            <a:endParaRPr lang="de-DE"/>
          </a:p>
        </p:txBody>
      </p:sp>
    </p:spTree>
    <p:extLst>
      <p:ext uri="{BB962C8B-B14F-4D97-AF65-F5344CB8AC3E}">
        <p14:creationId xmlns:p14="http://schemas.microsoft.com/office/powerpoint/2010/main" val="404378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35</a:t>
            </a:fld>
            <a:endParaRPr lang="de-DE"/>
          </a:p>
        </p:txBody>
      </p:sp>
    </p:spTree>
    <p:extLst>
      <p:ext uri="{BB962C8B-B14F-4D97-AF65-F5344CB8AC3E}">
        <p14:creationId xmlns:p14="http://schemas.microsoft.com/office/powerpoint/2010/main" val="2473443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38</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39</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40</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41</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9</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10</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11</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12</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C0F03CB-9ED1-4835-B01A-EE77F2B02BD5}" type="slidenum">
              <a:rPr lang="de-DE" smtClean="0"/>
              <a:t>13</a:t>
            </a:fld>
            <a:endParaRPr lang="de-DE"/>
          </a:p>
        </p:txBody>
      </p:sp>
    </p:spTree>
    <p:extLst>
      <p:ext uri="{BB962C8B-B14F-4D97-AF65-F5344CB8AC3E}">
        <p14:creationId xmlns:p14="http://schemas.microsoft.com/office/powerpoint/2010/main" val="2295285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11.10.2023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11.10.2023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pic>
        <p:nvPicPr>
          <p:cNvPr id="1026" name="Picture 2">
            <a:extLst>
              <a:ext uri="{FF2B5EF4-FFF2-40B4-BE49-F238E27FC236}">
                <a16:creationId xmlns:a16="http://schemas.microsoft.com/office/drawing/2014/main" id="{22B7063A-0BBA-7226-5861-73E647F0EC0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11.10.2023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pic>
        <p:nvPicPr>
          <p:cNvPr id="2" name="Picture 2">
            <a:extLst>
              <a:ext uri="{FF2B5EF4-FFF2-40B4-BE49-F238E27FC236}">
                <a16:creationId xmlns:a16="http://schemas.microsoft.com/office/drawing/2014/main" id="{95669908-4558-CE23-88FF-6A463C9A5A2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11.10.2023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pic>
        <p:nvPicPr>
          <p:cNvPr id="3" name="Picture 2">
            <a:extLst>
              <a:ext uri="{FF2B5EF4-FFF2-40B4-BE49-F238E27FC236}">
                <a16:creationId xmlns:a16="http://schemas.microsoft.com/office/drawing/2014/main" id="{D836F4D5-F98D-A086-F962-FF8A206534D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11.10.2023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11.10.2023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pic>
        <p:nvPicPr>
          <p:cNvPr id="7" name="Picture 2">
            <a:extLst>
              <a:ext uri="{FF2B5EF4-FFF2-40B4-BE49-F238E27FC236}">
                <a16:creationId xmlns:a16="http://schemas.microsoft.com/office/drawing/2014/main" id="{3DE9F0B8-8A84-8E09-99DA-B11219832B9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11.10.2023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11.10.2023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pic>
        <p:nvPicPr>
          <p:cNvPr id="3" name="Picture 2">
            <a:extLst>
              <a:ext uri="{FF2B5EF4-FFF2-40B4-BE49-F238E27FC236}">
                <a16:creationId xmlns:a16="http://schemas.microsoft.com/office/drawing/2014/main" id="{1F3C130E-49E2-94C0-920C-E9D5A88E248E}"/>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5427563" y="123679"/>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11.10.2023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11.10.2023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11.10.2023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11.10.2023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2" name="Picture 2">
            <a:extLst>
              <a:ext uri="{FF2B5EF4-FFF2-40B4-BE49-F238E27FC236}">
                <a16:creationId xmlns:a16="http://schemas.microsoft.com/office/drawing/2014/main" id="{A6B6835A-E02A-4222-3094-7BFFA196CC7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11.10.2023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pic>
        <p:nvPicPr>
          <p:cNvPr id="2" name="Picture 2">
            <a:extLst>
              <a:ext uri="{FF2B5EF4-FFF2-40B4-BE49-F238E27FC236}">
                <a16:creationId xmlns:a16="http://schemas.microsoft.com/office/drawing/2014/main" id="{B00EACB3-2682-08C1-D5DF-1A26C4A0EFC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11.10.2023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pic>
        <p:nvPicPr>
          <p:cNvPr id="2" name="Picture 2">
            <a:extLst>
              <a:ext uri="{FF2B5EF4-FFF2-40B4-BE49-F238E27FC236}">
                <a16:creationId xmlns:a16="http://schemas.microsoft.com/office/drawing/2014/main" id="{1BD79120-9C8D-F4E3-6093-578D8193298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11.10.2023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11.10.2023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11.10.2023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3.pn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jpe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6.xml"/><Relationship Id="rId7" Type="http://schemas.openxmlformats.org/officeDocument/2006/relationships/diagramLayout" Target="../diagrams/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4.xml"/><Relationship Id="rId11" Type="http://schemas.openxmlformats.org/officeDocument/2006/relationships/image" Target="../media/image36.png"/><Relationship Id="rId5" Type="http://schemas.openxmlformats.org/officeDocument/2006/relationships/image" Target="../media/image35.jpeg"/><Relationship Id="rId10" Type="http://schemas.microsoft.com/office/2007/relationships/diagramDrawing" Target="../diagrams/drawing4.xml"/><Relationship Id="rId4" Type="http://schemas.openxmlformats.org/officeDocument/2006/relationships/notesSlide" Target="../notesSlides/notesSlide7.xml"/><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hyperlink" Target="http://www.youtube.com/watch?v=sDt5bTQBJis" TargetMode="External"/><Relationship Id="rId1" Type="http://schemas.openxmlformats.org/officeDocument/2006/relationships/slideLayout" Target="../slideLayouts/slideLayout14.xml"/><Relationship Id="rId4" Type="http://schemas.openxmlformats.org/officeDocument/2006/relationships/image" Target="../media/image39.gif"/></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hyperlink" Target="mailto:saai@hs-heilbronn.de" TargetMode="External"/><Relationship Id="rId5" Type="http://schemas.openxmlformats.org/officeDocument/2006/relationships/image" Target="../media/image16.jpe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43.svg"/></Relationships>
</file>

<file path=ppt/slides/_rels/slide2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4.png"/><Relationship Id="rId7" Type="http://schemas.openxmlformats.org/officeDocument/2006/relationships/diagramColors" Target="../diagrams/colors10.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45.png"/><Relationship Id="rId7" Type="http://schemas.openxmlformats.org/officeDocument/2006/relationships/diagramColors" Target="../diagrams/colors13.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46.png"/><Relationship Id="rId7" Type="http://schemas.openxmlformats.org/officeDocument/2006/relationships/diagramColors" Target="../diagrams/colors15.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ideo" Target="https://www.youtube.com/embed/kopoLzvh5jY?feature=oembed" TargetMode="External"/><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image" Target="../media/image51.png"/><Relationship Id="rId3" Type="http://schemas.microsoft.com/office/2007/relationships/media" Target="../media/media3.mp4"/><Relationship Id="rId7" Type="http://schemas.openxmlformats.org/officeDocument/2006/relationships/diagramData" Target="../diagrams/data19.xml"/><Relationship Id="rId12" Type="http://schemas.openxmlformats.org/officeDocument/2006/relationships/image" Target="../media/image50.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notesSlide" Target="../notesSlides/notesSlide29.xml"/><Relationship Id="rId11" Type="http://schemas.microsoft.com/office/2007/relationships/diagramDrawing" Target="../diagrams/drawing19.xml"/><Relationship Id="rId5" Type="http://schemas.openxmlformats.org/officeDocument/2006/relationships/slideLayout" Target="../slideLayouts/slideLayout11.xml"/><Relationship Id="rId10" Type="http://schemas.openxmlformats.org/officeDocument/2006/relationships/diagramColors" Target="../diagrams/colors19.xml"/><Relationship Id="rId4" Type="http://schemas.openxmlformats.org/officeDocument/2006/relationships/video" Target="../media/media3.mp4"/><Relationship Id="rId9" Type="http://schemas.openxmlformats.org/officeDocument/2006/relationships/diagramQuickStyle" Target="../diagrams/quickStyle1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video" Target="https://www.youtube.com/embed/X0j5FmaxrY0?feature=oembed" TargetMode="External"/><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58.jpeg"/></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1.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2.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dirty="0"/>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dirty="0"/>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feld 19">
            <a:extLst>
              <a:ext uri="{FF2B5EF4-FFF2-40B4-BE49-F238E27FC236}">
                <a16:creationId xmlns:a16="http://schemas.microsoft.com/office/drawing/2014/main" id="{FA564704-CE80-0BA0-4E74-0E920374921C}"/>
              </a:ext>
            </a:extLst>
          </p:cNvPr>
          <p:cNvSpPr txBox="1"/>
          <p:nvPr/>
        </p:nvSpPr>
        <p:spPr>
          <a:xfrm>
            <a:off x="7045428" y="3828133"/>
            <a:ext cx="5044972" cy="184666"/>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1153" y="1935757"/>
            <a:ext cx="3390481" cy="1907145"/>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280" y="4101985"/>
            <a:ext cx="3221503" cy="2146830"/>
          </a:xfrm>
          <a:prstGeom prst="rect">
            <a:avLst/>
          </a:prstGeom>
        </p:spPr>
      </p:pic>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nvPr>
        </p:nvGraphicFramePr>
        <p:xfrm>
          <a:off x="-2734008" y="3195188"/>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298091" y="622386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29375A9-1B8D-FF9B-4D8A-2460F212087F}"/>
              </a:ext>
            </a:extLst>
          </p:cNvPr>
          <p:cNvSpPr txBox="1"/>
          <p:nvPr/>
        </p:nvSpPr>
        <p:spPr>
          <a:xfrm>
            <a:off x="8906273" y="3681891"/>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grpSp>
        <p:nvGrpSpPr>
          <p:cNvPr id="10" name="Gruppieren 9">
            <a:extLst>
              <a:ext uri="{FF2B5EF4-FFF2-40B4-BE49-F238E27FC236}">
                <a16:creationId xmlns:a16="http://schemas.microsoft.com/office/drawing/2014/main" id="{D24C34F7-0426-4ADE-A9F8-75AB5F55368D}"/>
              </a:ext>
            </a:extLst>
          </p:cNvPr>
          <p:cNvGrpSpPr/>
          <p:nvPr/>
        </p:nvGrpSpPr>
        <p:grpSpPr>
          <a:xfrm>
            <a:off x="8906273" y="2006380"/>
            <a:ext cx="3062207" cy="1767845"/>
            <a:chOff x="8604399" y="2181264"/>
            <a:chExt cx="3062207" cy="1767845"/>
          </a:xfrm>
        </p:grpSpPr>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5" cstate="print">
              <a:extLst>
                <a:ext uri="{28A0092B-C50C-407E-A947-70E740481C1C}">
                  <a14:useLocalDpi xmlns:a14="http://schemas.microsoft.com/office/drawing/2010/main" val="0"/>
                </a:ext>
              </a:extLst>
            </a:blip>
            <a:srcRect t="11443" b="11443"/>
            <a:stretch>
              <a:fillRect/>
            </a:stretch>
          </p:blipFill>
          <p:spPr>
            <a:xfrm>
              <a:off x="8604399" y="2181264"/>
              <a:ext cx="3062207" cy="1575334"/>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8604399" y="3764442"/>
              <a:ext cx="2866241" cy="184667"/>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gr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nvPr>
        </p:nvGraphicFramePr>
        <p:xfrm>
          <a:off x="-2693368" y="2756577"/>
          <a:ext cx="16178033" cy="18135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409889" y="4569346"/>
            <a:ext cx="4140784" cy="1390129"/>
          </a:xfrm>
          <a:prstGeom prst="rect">
            <a:avLst/>
          </a:prstGeom>
        </p:spPr>
      </p:pic>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pic>
        <p:nvPicPr>
          <p:cNvPr id="6" name="Grafik 5">
            <a:extLst>
              <a:ext uri="{FF2B5EF4-FFF2-40B4-BE49-F238E27FC236}">
                <a16:creationId xmlns:a16="http://schemas.microsoft.com/office/drawing/2014/main" id="{07AFFA22-9740-F502-D623-6387B9027D2C}"/>
              </a:ext>
            </a:extLst>
          </p:cNvPr>
          <p:cNvPicPr>
            <a:picLocks noChangeAspect="1"/>
          </p:cNvPicPr>
          <p:nvPr/>
        </p:nvPicPr>
        <p:blipFill>
          <a:blip r:embed="rId3"/>
          <a:stretch>
            <a:fillRect/>
          </a:stretch>
        </p:blipFill>
        <p:spPr>
          <a:xfrm>
            <a:off x="2346722" y="2258841"/>
            <a:ext cx="7251947" cy="4085657"/>
          </a:xfrm>
          <a:prstGeom prst="rect">
            <a:avLst/>
          </a:prstGeom>
        </p:spPr>
      </p:pic>
      <p:sp>
        <p:nvSpPr>
          <p:cNvPr id="8" name="Vertical Text Placeholder 4">
            <a:extLst>
              <a:ext uri="{FF2B5EF4-FFF2-40B4-BE49-F238E27FC236}">
                <a16:creationId xmlns:a16="http://schemas.microsoft.com/office/drawing/2014/main" id="{7A992D35-C0EB-81B9-2474-59387B67E2F5}"/>
              </a:ext>
            </a:extLst>
          </p:cNvPr>
          <p:cNvSpPr>
            <a:spLocks noGrp="1"/>
          </p:cNvSpPr>
          <p:nvPr>
            <p:ph type="body" orient="vert" idx="13"/>
          </p:nvPr>
        </p:nvSpPr>
        <p:spPr>
          <a:xfrm>
            <a:off x="781843" y="1932840"/>
            <a:ext cx="3129758" cy="430597"/>
          </a:xfrm>
        </p:spPr>
        <p:txBody>
          <a:bodyPr/>
          <a:lstStyle/>
          <a:p>
            <a:r>
              <a:rPr lang="en-US" b="1" dirty="0"/>
              <a:t>Celebrity Matching:</a:t>
            </a:r>
          </a:p>
        </p:txBody>
      </p:sp>
    </p:spTree>
    <p:extLst>
      <p:ext uri="{BB962C8B-B14F-4D97-AF65-F5344CB8AC3E}">
        <p14:creationId xmlns:p14="http://schemas.microsoft.com/office/powerpoint/2010/main" val="8343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E43B0CA-A372-25A6-7075-92931026DA3E}"/>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41355E0-0DFB-C41F-7B02-58D1205855CF}"/>
              </a:ext>
            </a:extLst>
          </p:cNvPr>
          <p:cNvSpPr>
            <a:spLocks noGrp="1"/>
          </p:cNvSpPr>
          <p:nvPr>
            <p:ph type="sldNum" sz="quarter" idx="12"/>
          </p:nvPr>
        </p:nvSpPr>
        <p:spPr/>
        <p:txBody>
          <a:bodyPr/>
          <a:lstStyle/>
          <a:p>
            <a:fld id="{38C8B667-3734-4FD9-9F7F-A4B0DFB430C1}" type="slidenum">
              <a:rPr lang="de-DE" smtClean="0"/>
              <a:t>13</a:t>
            </a:fld>
            <a:endParaRPr lang="de-DE"/>
          </a:p>
        </p:txBody>
      </p:sp>
      <p:sp>
        <p:nvSpPr>
          <p:cNvPr id="4" name="Titel 3">
            <a:extLst>
              <a:ext uri="{FF2B5EF4-FFF2-40B4-BE49-F238E27FC236}">
                <a16:creationId xmlns:a16="http://schemas.microsoft.com/office/drawing/2014/main" id="{6B2CF665-AF1C-77E3-EAD0-F4BA019A8BA8}"/>
              </a:ext>
            </a:extLst>
          </p:cNvPr>
          <p:cNvSpPr>
            <a:spLocks noGrp="1"/>
          </p:cNvSpPr>
          <p:nvPr>
            <p:ph type="title"/>
          </p:nvPr>
        </p:nvSpPr>
        <p:spPr/>
        <p:txBody>
          <a:bodyPr/>
          <a:lstStyle/>
          <a:p>
            <a:r>
              <a:rPr lang="de-DE" dirty="0" err="1"/>
              <a:t>agenda</a:t>
            </a:r>
            <a:endParaRPr lang="de-DE" dirty="0"/>
          </a:p>
        </p:txBody>
      </p:sp>
      <p:sp>
        <p:nvSpPr>
          <p:cNvPr id="5" name="Inhaltsplatzhalter 4">
            <a:extLst>
              <a:ext uri="{FF2B5EF4-FFF2-40B4-BE49-F238E27FC236}">
                <a16:creationId xmlns:a16="http://schemas.microsoft.com/office/drawing/2014/main" id="{867ACC5D-5248-78A5-D32F-68D9A8EB59FE}"/>
              </a:ext>
            </a:extLst>
          </p:cNvPr>
          <p:cNvSpPr>
            <a:spLocks noGrp="1"/>
          </p:cNvSpPr>
          <p:nvPr>
            <p:ph idx="13"/>
          </p:nvPr>
        </p:nvSpPr>
        <p:spPr>
          <a:xfrm>
            <a:off x="2057400" y="2347969"/>
            <a:ext cx="4597400" cy="393586"/>
          </a:xfrm>
        </p:spPr>
        <p:txBody>
          <a:bodyPr/>
          <a:lstStyle/>
          <a:p>
            <a:r>
              <a:rPr lang="de-DE" sz="2800" dirty="0"/>
              <a:t>Geschichte der KI</a:t>
            </a:r>
          </a:p>
          <a:p>
            <a:endParaRPr lang="de-DE" b="1" dirty="0"/>
          </a:p>
        </p:txBody>
      </p:sp>
      <p:grpSp>
        <p:nvGrpSpPr>
          <p:cNvPr id="11" name="Gruppieren 10">
            <a:extLst>
              <a:ext uri="{FF2B5EF4-FFF2-40B4-BE49-F238E27FC236}">
                <a16:creationId xmlns:a16="http://schemas.microsoft.com/office/drawing/2014/main" id="{653A3619-C80B-47D6-8A97-FC3C6BC50476}"/>
              </a:ext>
            </a:extLst>
          </p:cNvPr>
          <p:cNvGrpSpPr/>
          <p:nvPr/>
        </p:nvGrpSpPr>
        <p:grpSpPr>
          <a:xfrm>
            <a:off x="1117600" y="2227262"/>
            <a:ext cx="635000" cy="3822814"/>
            <a:chOff x="5270500" y="2247900"/>
            <a:chExt cx="635000" cy="3822814"/>
          </a:xfrm>
        </p:grpSpPr>
        <p:cxnSp>
          <p:nvCxnSpPr>
            <p:cNvPr id="7" name="Gerader Verbinder 6">
              <a:extLst>
                <a:ext uri="{FF2B5EF4-FFF2-40B4-BE49-F238E27FC236}">
                  <a16:creationId xmlns:a16="http://schemas.microsoft.com/office/drawing/2014/main" id="{F708FAC7-3620-4D86-8ADD-542B6AA7625B}"/>
                </a:ext>
              </a:extLst>
            </p:cNvPr>
            <p:cNvCxnSpPr/>
            <p:nvPr/>
          </p:nvCxnSpPr>
          <p:spPr>
            <a:xfrm>
              <a:off x="5575300" y="2565400"/>
              <a:ext cx="0" cy="318770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908AA244-337C-4F71-AF31-5698B83B249A}"/>
                </a:ext>
              </a:extLst>
            </p:cNvPr>
            <p:cNvSpPr/>
            <p:nvPr/>
          </p:nvSpPr>
          <p:spPr>
            <a:xfrm>
              <a:off x="5270500" y="2247900"/>
              <a:ext cx="635000" cy="635000"/>
            </a:xfrm>
            <a:prstGeom prst="ellipse">
              <a:avLst/>
            </a:prstGeom>
            <a:solidFill>
              <a:schemeClr val="accent2">
                <a:lumMod val="40000"/>
                <a:lumOff val="60000"/>
              </a:schemeClr>
            </a:solid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de-DE" sz="2800" dirty="0">
                  <a:solidFill>
                    <a:schemeClr val="accent2">
                      <a:lumMod val="75000"/>
                    </a:schemeClr>
                  </a:solidFill>
                </a:rPr>
                <a:t>1</a:t>
              </a:r>
              <a:endParaRPr lang="de-DE" dirty="0">
                <a:solidFill>
                  <a:schemeClr val="accent2">
                    <a:lumMod val="75000"/>
                  </a:schemeClr>
                </a:solidFill>
              </a:endParaRPr>
            </a:p>
          </p:txBody>
        </p:sp>
        <p:sp>
          <p:nvSpPr>
            <p:cNvPr id="9" name="Ellipse 8">
              <a:extLst>
                <a:ext uri="{FF2B5EF4-FFF2-40B4-BE49-F238E27FC236}">
                  <a16:creationId xmlns:a16="http://schemas.microsoft.com/office/drawing/2014/main" id="{CBC3D083-00B8-4A32-8A5D-ADD8CA2E8D0F}"/>
                </a:ext>
              </a:extLst>
            </p:cNvPr>
            <p:cNvSpPr/>
            <p:nvPr/>
          </p:nvSpPr>
          <p:spPr>
            <a:xfrm>
              <a:off x="5270500" y="5435714"/>
              <a:ext cx="635000" cy="635000"/>
            </a:xfrm>
            <a:prstGeom prst="ellipse">
              <a:avLst/>
            </a:prstGeom>
            <a:solidFill>
              <a:schemeClr val="accent2">
                <a:lumMod val="40000"/>
                <a:lumOff val="60000"/>
              </a:schemeClr>
            </a:solid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de-DE" sz="2800" dirty="0">
                  <a:solidFill>
                    <a:schemeClr val="accent2">
                      <a:lumMod val="75000"/>
                    </a:schemeClr>
                  </a:solidFill>
                </a:rPr>
                <a:t>3</a:t>
              </a:r>
            </a:p>
          </p:txBody>
        </p:sp>
        <p:sp>
          <p:nvSpPr>
            <p:cNvPr id="10" name="Ellipse 9">
              <a:extLst>
                <a:ext uri="{FF2B5EF4-FFF2-40B4-BE49-F238E27FC236}">
                  <a16:creationId xmlns:a16="http://schemas.microsoft.com/office/drawing/2014/main" id="{D882952A-6AB0-4123-ABD9-FFB3010C7E63}"/>
                </a:ext>
              </a:extLst>
            </p:cNvPr>
            <p:cNvSpPr/>
            <p:nvPr/>
          </p:nvSpPr>
          <p:spPr>
            <a:xfrm>
              <a:off x="5270500" y="3852184"/>
              <a:ext cx="635000" cy="635000"/>
            </a:xfrm>
            <a:prstGeom prst="ellipse">
              <a:avLst/>
            </a:prstGeom>
            <a:solidFill>
              <a:schemeClr val="accent2">
                <a:lumMod val="40000"/>
                <a:lumOff val="60000"/>
              </a:schemeClr>
            </a:solid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de-DE" sz="2800" dirty="0">
                  <a:solidFill>
                    <a:schemeClr val="accent2">
                      <a:lumMod val="75000"/>
                    </a:schemeClr>
                  </a:solidFill>
                </a:rPr>
                <a:t>2</a:t>
              </a:r>
            </a:p>
          </p:txBody>
        </p:sp>
      </p:grpSp>
      <p:sp>
        <p:nvSpPr>
          <p:cNvPr id="14" name="Textfeld 13">
            <a:extLst>
              <a:ext uri="{FF2B5EF4-FFF2-40B4-BE49-F238E27FC236}">
                <a16:creationId xmlns:a16="http://schemas.microsoft.com/office/drawing/2014/main" id="{2A8960A2-D59A-4610-90F4-8378A95C938F}"/>
              </a:ext>
            </a:extLst>
          </p:cNvPr>
          <p:cNvSpPr txBox="1"/>
          <p:nvPr/>
        </p:nvSpPr>
        <p:spPr>
          <a:xfrm>
            <a:off x="2057400" y="3881964"/>
            <a:ext cx="8585200" cy="513410"/>
          </a:xfrm>
          <a:prstGeom prst="rect">
            <a:avLst/>
          </a:prstGeom>
          <a:noFill/>
        </p:spPr>
        <p:txBody>
          <a:bodyPr wrap="square">
            <a:spAutoFit/>
          </a:bodyPr>
          <a:lstStyle/>
          <a:p>
            <a:pPr marL="0" indent="0" algn="l" rtl="0" eaLnBrk="1" latinLnBrk="0" hangingPunct="1">
              <a:lnSpc>
                <a:spcPct val="105000"/>
              </a:lnSpc>
              <a:spcBef>
                <a:spcPts val="0"/>
              </a:spcBef>
              <a:spcAft>
                <a:spcPts val="1999"/>
              </a:spcAft>
              <a:tabLst>
                <a:tab pos="288036" algn="l"/>
                <a:tab pos="791972" algn="l"/>
              </a:tabLst>
            </a:pPr>
            <a:r>
              <a:rPr lang="de-DE" sz="2800" b="1" kern="1200" baseline="0" dirty="0">
                <a:solidFill>
                  <a:srgbClr val="000000"/>
                </a:solidFill>
                <a:effectLst/>
                <a:latin typeface="Arial" panose="020B0604020202020204" pitchFamily="34" charset="0"/>
                <a:ea typeface="+mn-ea"/>
                <a:cs typeface="+mn-cs"/>
              </a:rPr>
              <a:t>Wichtigste Definitionen der KI</a:t>
            </a:r>
            <a:endParaRPr lang="de-DE" sz="2800" b="1" dirty="0">
              <a:effectLst/>
            </a:endParaRPr>
          </a:p>
        </p:txBody>
      </p:sp>
      <p:sp>
        <p:nvSpPr>
          <p:cNvPr id="16" name="Textfeld 15">
            <a:extLst>
              <a:ext uri="{FF2B5EF4-FFF2-40B4-BE49-F238E27FC236}">
                <a16:creationId xmlns:a16="http://schemas.microsoft.com/office/drawing/2014/main" id="{39F1DBFB-F226-4832-AE0F-F96552864321}"/>
              </a:ext>
            </a:extLst>
          </p:cNvPr>
          <p:cNvSpPr txBox="1"/>
          <p:nvPr/>
        </p:nvSpPr>
        <p:spPr>
          <a:xfrm>
            <a:off x="2057400" y="5475757"/>
            <a:ext cx="8585200" cy="513410"/>
          </a:xfrm>
          <a:prstGeom prst="rect">
            <a:avLst/>
          </a:prstGeom>
          <a:noFill/>
        </p:spPr>
        <p:txBody>
          <a:bodyPr wrap="square">
            <a:spAutoFit/>
          </a:bodyPr>
          <a:lstStyle/>
          <a:p>
            <a:pPr marL="347472" indent="-347472" algn="l" rtl="0" eaLnBrk="1" latinLnBrk="0" hangingPunct="1">
              <a:lnSpc>
                <a:spcPct val="105000"/>
              </a:lnSpc>
              <a:spcBef>
                <a:spcPts val="0"/>
              </a:spcBef>
              <a:spcAft>
                <a:spcPts val="1999"/>
              </a:spcAft>
              <a:tabLst>
                <a:tab pos="288036" algn="l"/>
                <a:tab pos="791972" algn="l"/>
              </a:tabLst>
            </a:pPr>
            <a:r>
              <a:rPr lang="de-DE" sz="2800" b="0" kern="1200" baseline="0" dirty="0">
                <a:solidFill>
                  <a:srgbClr val="000000"/>
                </a:solidFill>
                <a:effectLst/>
                <a:latin typeface="Arial" panose="020B0604020202020204" pitchFamily="34" charset="0"/>
                <a:ea typeface="+mn-ea"/>
                <a:cs typeface="+mn-cs"/>
              </a:rPr>
              <a:t>Möglichkeiten und Grenzen von KI</a:t>
            </a:r>
            <a:endParaRPr lang="de-DE" sz="2800" dirty="0"/>
          </a:p>
        </p:txBody>
      </p:sp>
    </p:spTree>
    <p:extLst>
      <p:ext uri="{BB962C8B-B14F-4D97-AF65-F5344CB8AC3E}">
        <p14:creationId xmlns:p14="http://schemas.microsoft.com/office/powerpoint/2010/main" val="123806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3329" y="1159296"/>
            <a:ext cx="3329011" cy="482098"/>
          </a:xfrm>
          <a:prstGeom prst="rect">
            <a:avLst/>
          </a:prstGeom>
        </p:spPr>
        <p:txBody>
          <a:bodyPr vert="horz" wrap="square" lIns="0" tIns="12687" rIns="0" bIns="0" rtlCol="0" anchor="t" anchorCtr="0">
            <a:spAutoFit/>
          </a:bodyPr>
          <a:lstStyle/>
          <a:p>
            <a:pPr marL="12687">
              <a:lnSpc>
                <a:spcPct val="100000"/>
              </a:lnSpc>
              <a:spcBef>
                <a:spcPts val="100"/>
              </a:spcBef>
            </a:pPr>
            <a:r>
              <a:rPr sz="2997" spc="55" dirty="0">
                <a:solidFill>
                  <a:srgbClr val="002795"/>
                </a:solidFill>
              </a:rPr>
              <a:t>AI</a:t>
            </a:r>
            <a:r>
              <a:rPr sz="2997" spc="200" dirty="0">
                <a:solidFill>
                  <a:srgbClr val="002795"/>
                </a:solidFill>
              </a:rPr>
              <a:t> </a:t>
            </a:r>
            <a:r>
              <a:rPr sz="2997" b="0" spc="80" dirty="0">
                <a:solidFill>
                  <a:srgbClr val="002795"/>
                </a:solidFill>
                <a:latin typeface="Arial MT"/>
                <a:cs typeface="Arial MT"/>
              </a:rPr>
              <a:t>VS.</a:t>
            </a:r>
            <a:r>
              <a:rPr sz="2997" b="0" spc="204" dirty="0">
                <a:solidFill>
                  <a:srgbClr val="002795"/>
                </a:solidFill>
                <a:latin typeface="Arial MT"/>
                <a:cs typeface="Arial MT"/>
              </a:rPr>
              <a:t> </a:t>
            </a:r>
            <a:r>
              <a:rPr sz="2997" spc="55" dirty="0">
                <a:solidFill>
                  <a:srgbClr val="002795"/>
                </a:solidFill>
              </a:rPr>
              <a:t>ML</a:t>
            </a:r>
            <a:r>
              <a:rPr sz="2997" spc="155" dirty="0">
                <a:solidFill>
                  <a:srgbClr val="002795"/>
                </a:solidFill>
              </a:rPr>
              <a:t> </a:t>
            </a:r>
            <a:r>
              <a:rPr sz="2997" b="0" spc="80" dirty="0">
                <a:solidFill>
                  <a:srgbClr val="002795"/>
                </a:solidFill>
                <a:latin typeface="Arial MT"/>
                <a:cs typeface="Arial MT"/>
              </a:rPr>
              <a:t>VS.</a:t>
            </a:r>
            <a:r>
              <a:rPr sz="2997" b="0" spc="204" dirty="0">
                <a:solidFill>
                  <a:srgbClr val="002795"/>
                </a:solidFill>
                <a:latin typeface="Arial MT"/>
                <a:cs typeface="Arial MT"/>
              </a:rPr>
              <a:t> </a:t>
            </a:r>
            <a:r>
              <a:rPr sz="2997" spc="55" dirty="0">
                <a:solidFill>
                  <a:srgbClr val="002795"/>
                </a:solidFill>
              </a:rPr>
              <a:t>DL</a:t>
            </a:r>
            <a:endParaRPr sz="2997">
              <a:latin typeface="Arial MT"/>
              <a:cs typeface="Arial MT"/>
            </a:endParaRPr>
          </a:p>
        </p:txBody>
      </p:sp>
      <p:sp>
        <p:nvSpPr>
          <p:cNvPr id="3" name="object 3"/>
          <p:cNvSpPr/>
          <p:nvPr/>
        </p:nvSpPr>
        <p:spPr>
          <a:xfrm>
            <a:off x="234477" y="2207973"/>
            <a:ext cx="4447987" cy="3666481"/>
          </a:xfrm>
          <a:custGeom>
            <a:avLst/>
            <a:gdLst/>
            <a:ahLst/>
            <a:cxnLst/>
            <a:rect l="l" t="t" r="r" b="b"/>
            <a:pathLst>
              <a:path w="4452620" h="3670300">
                <a:moveTo>
                  <a:pt x="2530060" y="3657600"/>
                </a:moveTo>
                <a:lnTo>
                  <a:pt x="1922415" y="3657600"/>
                </a:lnTo>
                <a:lnTo>
                  <a:pt x="1972674" y="3670300"/>
                </a:lnTo>
                <a:lnTo>
                  <a:pt x="2479799" y="3670300"/>
                </a:lnTo>
                <a:lnTo>
                  <a:pt x="2530060" y="3657600"/>
                </a:lnTo>
                <a:close/>
              </a:path>
              <a:path w="4452620" h="3670300">
                <a:moveTo>
                  <a:pt x="2679599" y="3632200"/>
                </a:moveTo>
                <a:lnTo>
                  <a:pt x="1772878" y="3632200"/>
                </a:lnTo>
                <a:lnTo>
                  <a:pt x="1872349" y="3657600"/>
                </a:lnTo>
                <a:lnTo>
                  <a:pt x="2580126" y="3657600"/>
                </a:lnTo>
                <a:lnTo>
                  <a:pt x="2679599" y="3632200"/>
                </a:lnTo>
                <a:close/>
              </a:path>
              <a:path w="4452620" h="3670300">
                <a:moveTo>
                  <a:pt x="2778067" y="50800"/>
                </a:moveTo>
                <a:lnTo>
                  <a:pt x="1674410" y="50800"/>
                </a:lnTo>
                <a:lnTo>
                  <a:pt x="1433621" y="114300"/>
                </a:lnTo>
                <a:lnTo>
                  <a:pt x="1386536" y="139700"/>
                </a:lnTo>
                <a:lnTo>
                  <a:pt x="1293590" y="165100"/>
                </a:lnTo>
                <a:lnTo>
                  <a:pt x="1247766" y="190500"/>
                </a:lnTo>
                <a:lnTo>
                  <a:pt x="1202399" y="203200"/>
                </a:lnTo>
                <a:lnTo>
                  <a:pt x="1157510" y="228600"/>
                </a:lnTo>
                <a:lnTo>
                  <a:pt x="1113116" y="241300"/>
                </a:lnTo>
                <a:lnTo>
                  <a:pt x="1065165" y="266700"/>
                </a:lnTo>
                <a:lnTo>
                  <a:pt x="971674" y="317500"/>
                </a:lnTo>
                <a:lnTo>
                  <a:pt x="926170" y="342900"/>
                </a:lnTo>
                <a:lnTo>
                  <a:pt x="881519" y="368300"/>
                </a:lnTo>
                <a:lnTo>
                  <a:pt x="837739" y="393700"/>
                </a:lnTo>
                <a:lnTo>
                  <a:pt x="794849" y="431800"/>
                </a:lnTo>
                <a:lnTo>
                  <a:pt x="752866" y="457200"/>
                </a:lnTo>
                <a:lnTo>
                  <a:pt x="711809" y="495300"/>
                </a:lnTo>
                <a:lnTo>
                  <a:pt x="671698" y="520700"/>
                </a:lnTo>
                <a:lnTo>
                  <a:pt x="632549" y="558800"/>
                </a:lnTo>
                <a:lnTo>
                  <a:pt x="594381" y="584200"/>
                </a:lnTo>
                <a:lnTo>
                  <a:pt x="557214" y="622300"/>
                </a:lnTo>
                <a:lnTo>
                  <a:pt x="521065" y="660400"/>
                </a:lnTo>
                <a:lnTo>
                  <a:pt x="485953" y="685800"/>
                </a:lnTo>
                <a:lnTo>
                  <a:pt x="451895" y="723900"/>
                </a:lnTo>
                <a:lnTo>
                  <a:pt x="418912" y="762000"/>
                </a:lnTo>
                <a:lnTo>
                  <a:pt x="387020" y="800100"/>
                </a:lnTo>
                <a:lnTo>
                  <a:pt x="356239" y="838200"/>
                </a:lnTo>
                <a:lnTo>
                  <a:pt x="326586" y="876300"/>
                </a:lnTo>
                <a:lnTo>
                  <a:pt x="298081" y="914400"/>
                </a:lnTo>
                <a:lnTo>
                  <a:pt x="269505" y="965200"/>
                </a:lnTo>
                <a:lnTo>
                  <a:pt x="242320" y="1003300"/>
                </a:lnTo>
                <a:lnTo>
                  <a:pt x="216533" y="1041400"/>
                </a:lnTo>
                <a:lnTo>
                  <a:pt x="192154" y="1092200"/>
                </a:lnTo>
                <a:lnTo>
                  <a:pt x="169189" y="1130300"/>
                </a:lnTo>
                <a:lnTo>
                  <a:pt x="147646" y="1181100"/>
                </a:lnTo>
                <a:lnTo>
                  <a:pt x="127535" y="1219200"/>
                </a:lnTo>
                <a:lnTo>
                  <a:pt x="108863" y="1270000"/>
                </a:lnTo>
                <a:lnTo>
                  <a:pt x="91639" y="1320800"/>
                </a:lnTo>
                <a:lnTo>
                  <a:pt x="75869" y="1358900"/>
                </a:lnTo>
                <a:lnTo>
                  <a:pt x="61563" y="1409700"/>
                </a:lnTo>
                <a:lnTo>
                  <a:pt x="48729" y="1460500"/>
                </a:lnTo>
                <a:lnTo>
                  <a:pt x="37374" y="1498600"/>
                </a:lnTo>
                <a:lnTo>
                  <a:pt x="27507" y="1549400"/>
                </a:lnTo>
                <a:lnTo>
                  <a:pt x="19136" y="1600200"/>
                </a:lnTo>
                <a:lnTo>
                  <a:pt x="12268" y="1638300"/>
                </a:lnTo>
                <a:lnTo>
                  <a:pt x="6913" y="1689100"/>
                </a:lnTo>
                <a:lnTo>
                  <a:pt x="3077" y="1739900"/>
                </a:lnTo>
                <a:lnTo>
                  <a:pt x="770" y="1790700"/>
                </a:lnTo>
                <a:lnTo>
                  <a:pt x="0" y="1841500"/>
                </a:lnTo>
                <a:lnTo>
                  <a:pt x="770" y="1879600"/>
                </a:lnTo>
                <a:lnTo>
                  <a:pt x="3077" y="1930400"/>
                </a:lnTo>
                <a:lnTo>
                  <a:pt x="6913" y="1981200"/>
                </a:lnTo>
                <a:lnTo>
                  <a:pt x="12268" y="2032000"/>
                </a:lnTo>
                <a:lnTo>
                  <a:pt x="19136" y="2082800"/>
                </a:lnTo>
                <a:lnTo>
                  <a:pt x="27507" y="2120900"/>
                </a:lnTo>
                <a:lnTo>
                  <a:pt x="37374" y="2171700"/>
                </a:lnTo>
                <a:lnTo>
                  <a:pt x="48729" y="2222500"/>
                </a:lnTo>
                <a:lnTo>
                  <a:pt x="61563" y="2260600"/>
                </a:lnTo>
                <a:lnTo>
                  <a:pt x="75869" y="2311400"/>
                </a:lnTo>
                <a:lnTo>
                  <a:pt x="91639" y="2362200"/>
                </a:lnTo>
                <a:lnTo>
                  <a:pt x="108863" y="2400300"/>
                </a:lnTo>
                <a:lnTo>
                  <a:pt x="127535" y="2451100"/>
                </a:lnTo>
                <a:lnTo>
                  <a:pt x="147646" y="2501900"/>
                </a:lnTo>
                <a:lnTo>
                  <a:pt x="169189" y="2540000"/>
                </a:lnTo>
                <a:lnTo>
                  <a:pt x="192154" y="2590800"/>
                </a:lnTo>
                <a:lnTo>
                  <a:pt x="216533" y="2628900"/>
                </a:lnTo>
                <a:lnTo>
                  <a:pt x="242320" y="2667000"/>
                </a:lnTo>
                <a:lnTo>
                  <a:pt x="269505" y="2717800"/>
                </a:lnTo>
                <a:lnTo>
                  <a:pt x="326586" y="2794000"/>
                </a:lnTo>
                <a:lnTo>
                  <a:pt x="356239" y="2832100"/>
                </a:lnTo>
                <a:lnTo>
                  <a:pt x="387020" y="2870200"/>
                </a:lnTo>
                <a:lnTo>
                  <a:pt x="418912" y="2908300"/>
                </a:lnTo>
                <a:lnTo>
                  <a:pt x="451895" y="2946400"/>
                </a:lnTo>
                <a:lnTo>
                  <a:pt x="485953" y="2984500"/>
                </a:lnTo>
                <a:lnTo>
                  <a:pt x="521065" y="3022600"/>
                </a:lnTo>
                <a:lnTo>
                  <a:pt x="557214" y="3060700"/>
                </a:lnTo>
                <a:lnTo>
                  <a:pt x="594381" y="3086100"/>
                </a:lnTo>
                <a:lnTo>
                  <a:pt x="632549" y="3124200"/>
                </a:lnTo>
                <a:lnTo>
                  <a:pt x="671698" y="3149600"/>
                </a:lnTo>
                <a:lnTo>
                  <a:pt x="711809" y="3187700"/>
                </a:lnTo>
                <a:lnTo>
                  <a:pt x="752866" y="3213100"/>
                </a:lnTo>
                <a:lnTo>
                  <a:pt x="794849" y="3251200"/>
                </a:lnTo>
                <a:lnTo>
                  <a:pt x="837739" y="3276600"/>
                </a:lnTo>
                <a:lnTo>
                  <a:pt x="881519" y="3302000"/>
                </a:lnTo>
                <a:lnTo>
                  <a:pt x="926170" y="3327400"/>
                </a:lnTo>
                <a:lnTo>
                  <a:pt x="971674" y="3352800"/>
                </a:lnTo>
                <a:lnTo>
                  <a:pt x="1018012" y="3378200"/>
                </a:lnTo>
                <a:lnTo>
                  <a:pt x="1113116" y="3429000"/>
                </a:lnTo>
                <a:lnTo>
                  <a:pt x="1157510" y="3454400"/>
                </a:lnTo>
                <a:lnTo>
                  <a:pt x="1202399" y="3467100"/>
                </a:lnTo>
                <a:lnTo>
                  <a:pt x="1247766" y="3492500"/>
                </a:lnTo>
                <a:lnTo>
                  <a:pt x="1293590" y="3505200"/>
                </a:lnTo>
                <a:lnTo>
                  <a:pt x="1339853" y="3530600"/>
                </a:lnTo>
                <a:lnTo>
                  <a:pt x="1723509" y="3632200"/>
                </a:lnTo>
                <a:lnTo>
                  <a:pt x="2728968" y="3632200"/>
                </a:lnTo>
                <a:lnTo>
                  <a:pt x="3112627" y="3530600"/>
                </a:lnTo>
                <a:lnTo>
                  <a:pt x="3158890" y="3505200"/>
                </a:lnTo>
                <a:lnTo>
                  <a:pt x="3204714" y="3492500"/>
                </a:lnTo>
                <a:lnTo>
                  <a:pt x="3250080" y="3467100"/>
                </a:lnTo>
                <a:lnTo>
                  <a:pt x="3294969" y="3454400"/>
                </a:lnTo>
                <a:lnTo>
                  <a:pt x="3339363" y="3429000"/>
                </a:lnTo>
                <a:lnTo>
                  <a:pt x="3434464" y="3378200"/>
                </a:lnTo>
                <a:lnTo>
                  <a:pt x="3480801" y="3352800"/>
                </a:lnTo>
                <a:lnTo>
                  <a:pt x="3526304" y="3327400"/>
                </a:lnTo>
                <a:lnTo>
                  <a:pt x="3570955" y="3302000"/>
                </a:lnTo>
                <a:lnTo>
                  <a:pt x="3614734" y="3276600"/>
                </a:lnTo>
                <a:lnTo>
                  <a:pt x="3657625" y="3251200"/>
                </a:lnTo>
                <a:lnTo>
                  <a:pt x="3699608" y="3213100"/>
                </a:lnTo>
                <a:lnTo>
                  <a:pt x="3740665" y="3187700"/>
                </a:lnTo>
                <a:lnTo>
                  <a:pt x="3780777" y="3149600"/>
                </a:lnTo>
                <a:lnTo>
                  <a:pt x="3819926" y="3124200"/>
                </a:lnTo>
                <a:lnTo>
                  <a:pt x="3858094" y="3086100"/>
                </a:lnTo>
                <a:lnTo>
                  <a:pt x="3895262" y="3060700"/>
                </a:lnTo>
                <a:lnTo>
                  <a:pt x="3931412" y="3022600"/>
                </a:lnTo>
                <a:lnTo>
                  <a:pt x="3966524" y="2984500"/>
                </a:lnTo>
                <a:lnTo>
                  <a:pt x="4000582" y="2946400"/>
                </a:lnTo>
                <a:lnTo>
                  <a:pt x="4033566" y="2908300"/>
                </a:lnTo>
                <a:lnTo>
                  <a:pt x="4065458" y="2870200"/>
                </a:lnTo>
                <a:lnTo>
                  <a:pt x="4096240" y="2832100"/>
                </a:lnTo>
                <a:lnTo>
                  <a:pt x="4125893" y="2794000"/>
                </a:lnTo>
                <a:lnTo>
                  <a:pt x="4182974" y="2717800"/>
                </a:lnTo>
                <a:lnTo>
                  <a:pt x="4210159" y="2667000"/>
                </a:lnTo>
                <a:lnTo>
                  <a:pt x="4235946" y="2628900"/>
                </a:lnTo>
                <a:lnTo>
                  <a:pt x="4260326" y="2590800"/>
                </a:lnTo>
                <a:lnTo>
                  <a:pt x="4283291" y="2540000"/>
                </a:lnTo>
                <a:lnTo>
                  <a:pt x="4304833" y="2501900"/>
                </a:lnTo>
                <a:lnTo>
                  <a:pt x="4324944" y="2451100"/>
                </a:lnTo>
                <a:lnTo>
                  <a:pt x="4343616" y="2400300"/>
                </a:lnTo>
                <a:lnTo>
                  <a:pt x="4360841" y="2362200"/>
                </a:lnTo>
                <a:lnTo>
                  <a:pt x="4376610" y="2311400"/>
                </a:lnTo>
                <a:lnTo>
                  <a:pt x="4390916" y="2260600"/>
                </a:lnTo>
                <a:lnTo>
                  <a:pt x="4403750" y="2222500"/>
                </a:lnTo>
                <a:lnTo>
                  <a:pt x="4415105" y="2171700"/>
                </a:lnTo>
                <a:lnTo>
                  <a:pt x="4424972" y="2120900"/>
                </a:lnTo>
                <a:lnTo>
                  <a:pt x="4433344" y="2082800"/>
                </a:lnTo>
                <a:lnTo>
                  <a:pt x="4440211" y="2032000"/>
                </a:lnTo>
                <a:lnTo>
                  <a:pt x="4445567" y="1981200"/>
                </a:lnTo>
                <a:lnTo>
                  <a:pt x="4449402" y="1930400"/>
                </a:lnTo>
                <a:lnTo>
                  <a:pt x="4451709" y="1879600"/>
                </a:lnTo>
                <a:lnTo>
                  <a:pt x="4452480" y="1841500"/>
                </a:lnTo>
                <a:lnTo>
                  <a:pt x="4451709" y="1790700"/>
                </a:lnTo>
                <a:lnTo>
                  <a:pt x="4449402" y="1739900"/>
                </a:lnTo>
                <a:lnTo>
                  <a:pt x="4445567" y="1689100"/>
                </a:lnTo>
                <a:lnTo>
                  <a:pt x="4440211" y="1638300"/>
                </a:lnTo>
                <a:lnTo>
                  <a:pt x="4433344" y="1600200"/>
                </a:lnTo>
                <a:lnTo>
                  <a:pt x="4424972" y="1549400"/>
                </a:lnTo>
                <a:lnTo>
                  <a:pt x="4415105" y="1498600"/>
                </a:lnTo>
                <a:lnTo>
                  <a:pt x="4403750" y="1460500"/>
                </a:lnTo>
                <a:lnTo>
                  <a:pt x="4390916" y="1409700"/>
                </a:lnTo>
                <a:lnTo>
                  <a:pt x="4376610" y="1358900"/>
                </a:lnTo>
                <a:lnTo>
                  <a:pt x="4360841" y="1320800"/>
                </a:lnTo>
                <a:lnTo>
                  <a:pt x="4343616" y="1270000"/>
                </a:lnTo>
                <a:lnTo>
                  <a:pt x="4324944" y="1219200"/>
                </a:lnTo>
                <a:lnTo>
                  <a:pt x="4304833" y="1181100"/>
                </a:lnTo>
                <a:lnTo>
                  <a:pt x="4283291" y="1130300"/>
                </a:lnTo>
                <a:lnTo>
                  <a:pt x="4260326" y="1092200"/>
                </a:lnTo>
                <a:lnTo>
                  <a:pt x="4235946" y="1041400"/>
                </a:lnTo>
                <a:lnTo>
                  <a:pt x="4210159" y="1003300"/>
                </a:lnTo>
                <a:lnTo>
                  <a:pt x="4182974" y="965200"/>
                </a:lnTo>
                <a:lnTo>
                  <a:pt x="4154398" y="914400"/>
                </a:lnTo>
                <a:lnTo>
                  <a:pt x="4125893" y="876300"/>
                </a:lnTo>
                <a:lnTo>
                  <a:pt x="4096240" y="838200"/>
                </a:lnTo>
                <a:lnTo>
                  <a:pt x="4065458" y="800100"/>
                </a:lnTo>
                <a:lnTo>
                  <a:pt x="4033566" y="762000"/>
                </a:lnTo>
                <a:lnTo>
                  <a:pt x="4000582" y="723900"/>
                </a:lnTo>
                <a:lnTo>
                  <a:pt x="3966524" y="685800"/>
                </a:lnTo>
                <a:lnTo>
                  <a:pt x="3931412" y="660400"/>
                </a:lnTo>
                <a:lnTo>
                  <a:pt x="3895262" y="622300"/>
                </a:lnTo>
                <a:lnTo>
                  <a:pt x="3858094" y="584200"/>
                </a:lnTo>
                <a:lnTo>
                  <a:pt x="3819926" y="558800"/>
                </a:lnTo>
                <a:lnTo>
                  <a:pt x="3780777" y="520700"/>
                </a:lnTo>
                <a:lnTo>
                  <a:pt x="3740665" y="495300"/>
                </a:lnTo>
                <a:lnTo>
                  <a:pt x="3699608" y="457200"/>
                </a:lnTo>
                <a:lnTo>
                  <a:pt x="3657625" y="431800"/>
                </a:lnTo>
                <a:lnTo>
                  <a:pt x="3614734" y="393700"/>
                </a:lnTo>
                <a:lnTo>
                  <a:pt x="3570955" y="368300"/>
                </a:lnTo>
                <a:lnTo>
                  <a:pt x="3526304" y="342900"/>
                </a:lnTo>
                <a:lnTo>
                  <a:pt x="3480801" y="317500"/>
                </a:lnTo>
                <a:lnTo>
                  <a:pt x="3387312" y="266700"/>
                </a:lnTo>
                <a:lnTo>
                  <a:pt x="3339363" y="241300"/>
                </a:lnTo>
                <a:lnTo>
                  <a:pt x="3294969" y="228600"/>
                </a:lnTo>
                <a:lnTo>
                  <a:pt x="3250080" y="203200"/>
                </a:lnTo>
                <a:lnTo>
                  <a:pt x="3204714" y="190500"/>
                </a:lnTo>
                <a:lnTo>
                  <a:pt x="3158890" y="165100"/>
                </a:lnTo>
                <a:lnTo>
                  <a:pt x="3065943" y="139700"/>
                </a:lnTo>
                <a:lnTo>
                  <a:pt x="3018858" y="114300"/>
                </a:lnTo>
                <a:lnTo>
                  <a:pt x="2778067" y="50800"/>
                </a:lnTo>
                <a:close/>
              </a:path>
              <a:path w="4452620" h="3670300">
                <a:moveTo>
                  <a:pt x="2629978" y="25400"/>
                </a:moveTo>
                <a:lnTo>
                  <a:pt x="1822497" y="25400"/>
                </a:lnTo>
                <a:lnTo>
                  <a:pt x="1723509" y="50800"/>
                </a:lnTo>
                <a:lnTo>
                  <a:pt x="2728968" y="50800"/>
                </a:lnTo>
                <a:lnTo>
                  <a:pt x="2629978" y="25400"/>
                </a:lnTo>
                <a:close/>
              </a:path>
              <a:path w="4452620" h="3670300">
                <a:moveTo>
                  <a:pt x="2530060" y="12700"/>
                </a:moveTo>
                <a:lnTo>
                  <a:pt x="1922415" y="12700"/>
                </a:lnTo>
                <a:lnTo>
                  <a:pt x="1872349" y="25400"/>
                </a:lnTo>
                <a:lnTo>
                  <a:pt x="2580126" y="25400"/>
                </a:lnTo>
                <a:lnTo>
                  <a:pt x="2530060" y="12700"/>
                </a:lnTo>
                <a:close/>
              </a:path>
              <a:path w="4452620" h="3670300">
                <a:moveTo>
                  <a:pt x="2429362" y="0"/>
                </a:moveTo>
                <a:lnTo>
                  <a:pt x="2023110" y="0"/>
                </a:lnTo>
                <a:lnTo>
                  <a:pt x="1972674" y="12700"/>
                </a:lnTo>
                <a:lnTo>
                  <a:pt x="2479799" y="12700"/>
                </a:lnTo>
                <a:lnTo>
                  <a:pt x="2429362" y="0"/>
                </a:lnTo>
                <a:close/>
              </a:path>
            </a:pathLst>
          </a:custGeom>
          <a:solidFill>
            <a:srgbClr val="A2B1D8"/>
          </a:solidFill>
        </p:spPr>
        <p:txBody>
          <a:bodyPr wrap="square" lIns="0" tIns="0" rIns="0" bIns="0" rtlCol="0"/>
          <a:lstStyle/>
          <a:p>
            <a:endParaRPr sz="1798"/>
          </a:p>
        </p:txBody>
      </p:sp>
      <p:sp>
        <p:nvSpPr>
          <p:cNvPr id="4" name="object 4"/>
          <p:cNvSpPr txBox="1"/>
          <p:nvPr/>
        </p:nvSpPr>
        <p:spPr>
          <a:xfrm>
            <a:off x="1607428" y="3653315"/>
            <a:ext cx="1700663" cy="721244"/>
          </a:xfrm>
          <a:prstGeom prst="rect">
            <a:avLst/>
          </a:prstGeom>
        </p:spPr>
        <p:txBody>
          <a:bodyPr vert="horz" wrap="square" lIns="0" tIns="53284" rIns="0" bIns="0" rtlCol="0">
            <a:spAutoFit/>
          </a:bodyPr>
          <a:lstStyle/>
          <a:p>
            <a:pPr marL="12687" marR="5075" indent="226468">
              <a:lnSpc>
                <a:spcPts val="2597"/>
              </a:lnSpc>
              <a:spcBef>
                <a:spcPts val="420"/>
              </a:spcBef>
            </a:pPr>
            <a:r>
              <a:rPr sz="2398" b="1" spc="-5" dirty="0">
                <a:solidFill>
                  <a:srgbClr val="FFFFFF"/>
                </a:solidFill>
                <a:latin typeface="Arial"/>
                <a:cs typeface="Arial"/>
              </a:rPr>
              <a:t>Artificial </a:t>
            </a:r>
            <a:r>
              <a:rPr sz="2398" b="1" dirty="0">
                <a:solidFill>
                  <a:srgbClr val="FFFFFF"/>
                </a:solidFill>
                <a:latin typeface="Arial"/>
                <a:cs typeface="Arial"/>
              </a:rPr>
              <a:t> Int</a:t>
            </a:r>
            <a:r>
              <a:rPr sz="2398" b="1" spc="-5" dirty="0">
                <a:solidFill>
                  <a:srgbClr val="FFFFFF"/>
                </a:solidFill>
                <a:latin typeface="Arial"/>
                <a:cs typeface="Arial"/>
              </a:rPr>
              <a:t>e</a:t>
            </a:r>
            <a:r>
              <a:rPr sz="2398" b="1" dirty="0">
                <a:solidFill>
                  <a:srgbClr val="FFFFFF"/>
                </a:solidFill>
                <a:latin typeface="Arial"/>
                <a:cs typeface="Arial"/>
              </a:rPr>
              <a:t>l</a:t>
            </a:r>
            <a:r>
              <a:rPr sz="2398" b="1" spc="10" dirty="0">
                <a:solidFill>
                  <a:srgbClr val="FFFFFF"/>
                </a:solidFill>
                <a:latin typeface="Arial"/>
                <a:cs typeface="Arial"/>
              </a:rPr>
              <a:t>l</a:t>
            </a:r>
            <a:r>
              <a:rPr sz="2398" b="1" dirty="0">
                <a:solidFill>
                  <a:srgbClr val="FFFFFF"/>
                </a:solidFill>
                <a:latin typeface="Arial"/>
                <a:cs typeface="Arial"/>
              </a:rPr>
              <a:t>i</a:t>
            </a:r>
            <a:r>
              <a:rPr sz="2398" b="1" spc="-10" dirty="0">
                <a:solidFill>
                  <a:srgbClr val="FFFFFF"/>
                </a:solidFill>
                <a:latin typeface="Arial"/>
                <a:cs typeface="Arial"/>
              </a:rPr>
              <a:t>g</a:t>
            </a:r>
            <a:r>
              <a:rPr sz="2398" b="1" dirty="0">
                <a:solidFill>
                  <a:srgbClr val="FFFFFF"/>
                </a:solidFill>
                <a:latin typeface="Arial"/>
                <a:cs typeface="Arial"/>
              </a:rPr>
              <a:t>e</a:t>
            </a:r>
            <a:r>
              <a:rPr sz="2398" b="1" spc="-10" dirty="0">
                <a:solidFill>
                  <a:srgbClr val="FFFFFF"/>
                </a:solidFill>
                <a:latin typeface="Arial"/>
                <a:cs typeface="Arial"/>
              </a:rPr>
              <a:t>nc</a:t>
            </a:r>
            <a:r>
              <a:rPr sz="2398" b="1" dirty="0">
                <a:solidFill>
                  <a:srgbClr val="FFFFFF"/>
                </a:solidFill>
                <a:latin typeface="Arial"/>
                <a:cs typeface="Arial"/>
              </a:rPr>
              <a:t>e</a:t>
            </a:r>
            <a:endParaRPr sz="2398">
              <a:latin typeface="Arial"/>
              <a:cs typeface="Arial"/>
            </a:endParaRPr>
          </a:p>
        </p:txBody>
      </p:sp>
      <p:sp>
        <p:nvSpPr>
          <p:cNvPr id="5" name="object 5"/>
          <p:cNvSpPr txBox="1"/>
          <p:nvPr/>
        </p:nvSpPr>
        <p:spPr>
          <a:xfrm>
            <a:off x="9104175" y="6242979"/>
            <a:ext cx="1441219" cy="104920"/>
          </a:xfrm>
          <a:prstGeom prst="rect">
            <a:avLst/>
          </a:prstGeom>
        </p:spPr>
        <p:txBody>
          <a:bodyPr vert="horz" wrap="square" lIns="0" tIns="12687" rIns="0" bIns="0" rtlCol="0">
            <a:spAutoFit/>
          </a:bodyPr>
          <a:lstStyle/>
          <a:p>
            <a:pPr marL="12687">
              <a:spcBef>
                <a:spcPts val="100"/>
              </a:spcBef>
            </a:pPr>
            <a:r>
              <a:rPr sz="599" spc="-5" dirty="0">
                <a:solidFill>
                  <a:srgbClr val="7F7F7F"/>
                </a:solidFill>
                <a:latin typeface="Arial MT"/>
                <a:cs typeface="Arial MT"/>
                <a:hlinkClick r:id="rId2"/>
              </a:rPr>
              <a:t>www.youtube.com/watch?v=sDt5bTQBJis</a:t>
            </a:r>
            <a:endParaRPr sz="599">
              <a:latin typeface="Arial MT"/>
              <a:cs typeface="Arial MT"/>
            </a:endParaRPr>
          </a:p>
        </p:txBody>
      </p:sp>
      <p:pic>
        <p:nvPicPr>
          <p:cNvPr id="6" name="object 6"/>
          <p:cNvPicPr/>
          <p:nvPr/>
        </p:nvPicPr>
        <p:blipFill>
          <a:blip r:embed="rId3">
            <a:extLst>
              <a:ext uri="{28A0092B-C50C-407E-A947-70E740481C1C}">
                <a14:useLocalDpi xmlns:a14="http://schemas.microsoft.com/office/drawing/2010/main" val="0"/>
              </a:ext>
            </a:extLst>
          </a:blip>
          <a:srcRect/>
          <a:stretch/>
        </p:blipFill>
        <p:spPr>
          <a:xfrm>
            <a:off x="8471046" y="2787428"/>
            <a:ext cx="2706766" cy="1524812"/>
          </a:xfrm>
          <a:prstGeom prst="rect">
            <a:avLst/>
          </a:prstGeom>
        </p:spPr>
      </p:pic>
      <p:pic>
        <p:nvPicPr>
          <p:cNvPr id="7" name="object 7"/>
          <p:cNvPicPr/>
          <p:nvPr/>
        </p:nvPicPr>
        <p:blipFill>
          <a:blip r:embed="rId4">
            <a:extLst>
              <a:ext uri="{28A0092B-C50C-407E-A947-70E740481C1C}">
                <a14:useLocalDpi xmlns:a14="http://schemas.microsoft.com/office/drawing/2010/main" val="0"/>
              </a:ext>
            </a:extLst>
          </a:blip>
          <a:srcRect/>
          <a:stretch/>
        </p:blipFill>
        <p:spPr>
          <a:xfrm>
            <a:off x="8471534" y="4654962"/>
            <a:ext cx="2706134" cy="1524456"/>
          </a:xfrm>
          <a:prstGeom prst="rect">
            <a:avLst/>
          </a:prstGeom>
        </p:spPr>
      </p:pic>
      <p:grpSp>
        <p:nvGrpSpPr>
          <p:cNvPr id="8" name="object 8"/>
          <p:cNvGrpSpPr/>
          <p:nvPr/>
        </p:nvGrpSpPr>
        <p:grpSpPr>
          <a:xfrm>
            <a:off x="3461107" y="3408498"/>
            <a:ext cx="2829153" cy="938188"/>
            <a:chOff x="3464712" y="3408476"/>
            <a:chExt cx="2832100" cy="939165"/>
          </a:xfrm>
        </p:grpSpPr>
        <p:sp>
          <p:nvSpPr>
            <p:cNvPr id="9" name="object 9"/>
            <p:cNvSpPr/>
            <p:nvPr/>
          </p:nvSpPr>
          <p:spPr>
            <a:xfrm>
              <a:off x="3484080" y="3460673"/>
              <a:ext cx="2710815" cy="868044"/>
            </a:xfrm>
            <a:custGeom>
              <a:avLst/>
              <a:gdLst/>
              <a:ahLst/>
              <a:cxnLst/>
              <a:rect l="l" t="t" r="r" b="b"/>
              <a:pathLst>
                <a:path w="2710815" h="868045">
                  <a:moveTo>
                    <a:pt x="0" y="867600"/>
                  </a:moveTo>
                  <a:lnTo>
                    <a:pt x="2710802" y="0"/>
                  </a:lnTo>
                </a:path>
              </a:pathLst>
            </a:custGeom>
            <a:ln w="38159">
              <a:solidFill>
                <a:srgbClr val="2A3A67"/>
              </a:solidFill>
            </a:ln>
          </p:spPr>
          <p:txBody>
            <a:bodyPr wrap="square" lIns="0" tIns="0" rIns="0" bIns="0" rtlCol="0"/>
            <a:lstStyle/>
            <a:p>
              <a:endParaRPr sz="1798"/>
            </a:p>
          </p:txBody>
        </p:sp>
        <p:sp>
          <p:nvSpPr>
            <p:cNvPr id="10" name="object 10"/>
            <p:cNvSpPr/>
            <p:nvPr/>
          </p:nvSpPr>
          <p:spPr>
            <a:xfrm>
              <a:off x="6170396" y="3408476"/>
              <a:ext cx="126364" cy="109220"/>
            </a:xfrm>
            <a:custGeom>
              <a:avLst/>
              <a:gdLst/>
              <a:ahLst/>
              <a:cxnLst/>
              <a:rect l="l" t="t" r="r" b="b"/>
              <a:pathLst>
                <a:path w="126364" h="109220">
                  <a:moveTo>
                    <a:pt x="0" y="0"/>
                  </a:moveTo>
                  <a:lnTo>
                    <a:pt x="34925" y="109080"/>
                  </a:lnTo>
                  <a:lnTo>
                    <a:pt x="126364" y="19799"/>
                  </a:lnTo>
                  <a:lnTo>
                    <a:pt x="0" y="0"/>
                  </a:lnTo>
                  <a:close/>
                </a:path>
              </a:pathLst>
            </a:custGeom>
            <a:solidFill>
              <a:srgbClr val="2A3A67"/>
            </a:solidFill>
          </p:spPr>
          <p:txBody>
            <a:bodyPr wrap="square" lIns="0" tIns="0" rIns="0" bIns="0" rtlCol="0"/>
            <a:lstStyle/>
            <a:p>
              <a:endParaRPr sz="1798"/>
            </a:p>
          </p:txBody>
        </p:sp>
      </p:grpSp>
      <p:sp>
        <p:nvSpPr>
          <p:cNvPr id="11" name="object 11"/>
          <p:cNvSpPr txBox="1"/>
          <p:nvPr/>
        </p:nvSpPr>
        <p:spPr>
          <a:xfrm>
            <a:off x="4954101" y="2003406"/>
            <a:ext cx="5152103" cy="1718296"/>
          </a:xfrm>
          <a:prstGeom prst="rect">
            <a:avLst/>
          </a:prstGeom>
        </p:spPr>
        <p:txBody>
          <a:bodyPr vert="horz" wrap="square" lIns="0" tIns="36157" rIns="0" bIns="0" rtlCol="0">
            <a:spAutoFit/>
          </a:bodyPr>
          <a:lstStyle/>
          <a:p>
            <a:pPr marL="12687">
              <a:spcBef>
                <a:spcPts val="285"/>
              </a:spcBef>
            </a:pPr>
            <a:r>
              <a:rPr sz="1998" b="1" dirty="0">
                <a:latin typeface="Arial"/>
                <a:cs typeface="Arial"/>
              </a:rPr>
              <a:t>Künstliche</a:t>
            </a:r>
            <a:r>
              <a:rPr sz="1998" b="1" spc="-30" dirty="0">
                <a:latin typeface="Arial"/>
                <a:cs typeface="Arial"/>
              </a:rPr>
              <a:t> </a:t>
            </a:r>
            <a:r>
              <a:rPr sz="1998" b="1" spc="-5" dirty="0">
                <a:latin typeface="Arial"/>
                <a:cs typeface="Arial"/>
              </a:rPr>
              <a:t>Intelligenz:</a:t>
            </a:r>
            <a:endParaRPr sz="1998" dirty="0">
              <a:latin typeface="Arial"/>
              <a:cs typeface="Arial"/>
            </a:endParaRPr>
          </a:p>
          <a:p>
            <a:pPr marL="13956">
              <a:spcBef>
                <a:spcPts val="190"/>
              </a:spcBef>
              <a:tabLst>
                <a:tab pos="355879" algn="l"/>
              </a:tabLst>
            </a:pPr>
            <a:r>
              <a:rPr sz="2997" baseline="2777" dirty="0">
                <a:latin typeface="Arial MT"/>
                <a:cs typeface="Arial MT"/>
              </a:rPr>
              <a:t>-	</a:t>
            </a:r>
            <a:r>
              <a:rPr sz="1998" dirty="0">
                <a:latin typeface="Arial MT"/>
                <a:cs typeface="Arial MT"/>
              </a:rPr>
              <a:t>Nachahmung</a:t>
            </a:r>
            <a:r>
              <a:rPr sz="1998" spc="-15" dirty="0">
                <a:latin typeface="Arial MT"/>
                <a:cs typeface="Arial MT"/>
              </a:rPr>
              <a:t> </a:t>
            </a:r>
            <a:r>
              <a:rPr sz="1998" dirty="0">
                <a:latin typeface="Arial MT"/>
                <a:cs typeface="Arial MT"/>
              </a:rPr>
              <a:t>menschlicher</a:t>
            </a:r>
            <a:r>
              <a:rPr sz="1998" spc="-20" dirty="0">
                <a:latin typeface="Arial MT"/>
                <a:cs typeface="Arial MT"/>
              </a:rPr>
              <a:t> </a:t>
            </a:r>
            <a:r>
              <a:rPr sz="1998" dirty="0">
                <a:latin typeface="Arial MT"/>
                <a:cs typeface="Arial MT"/>
              </a:rPr>
              <a:t>Denkprozesse</a:t>
            </a:r>
          </a:p>
          <a:p>
            <a:pPr>
              <a:spcBef>
                <a:spcPts val="5"/>
              </a:spcBef>
            </a:pPr>
            <a:endParaRPr sz="3297" dirty="0">
              <a:latin typeface="Arial MT"/>
              <a:cs typeface="Arial MT"/>
            </a:endParaRPr>
          </a:p>
          <a:p>
            <a:pPr marL="1459040"/>
            <a:r>
              <a:rPr sz="1998" dirty="0">
                <a:latin typeface="Arial MT"/>
                <a:cs typeface="Arial MT"/>
              </a:rPr>
              <a:t>Regelbasiert</a:t>
            </a:r>
          </a:p>
          <a:p>
            <a:pPr marL="1542776">
              <a:spcBef>
                <a:spcPts val="130"/>
              </a:spcBef>
            </a:pPr>
            <a:r>
              <a:rPr sz="1399" dirty="0">
                <a:latin typeface="Arial MT"/>
                <a:cs typeface="Arial MT"/>
              </a:rPr>
              <a:t>z.B.</a:t>
            </a:r>
            <a:r>
              <a:rPr sz="1399" spc="-15" dirty="0">
                <a:latin typeface="Arial MT"/>
                <a:cs typeface="Arial MT"/>
              </a:rPr>
              <a:t> </a:t>
            </a:r>
            <a:r>
              <a:rPr sz="1399" spc="-5" dirty="0">
                <a:latin typeface="Arial MT"/>
                <a:cs typeface="Arial MT"/>
              </a:rPr>
              <a:t>Kochrezept</a:t>
            </a:r>
            <a:endParaRPr sz="1399" dirty="0">
              <a:latin typeface="Arial MT"/>
              <a:cs typeface="Arial MT"/>
            </a:endParaRPr>
          </a:p>
        </p:txBody>
      </p:sp>
      <p:sp>
        <p:nvSpPr>
          <p:cNvPr id="12" name="object 12"/>
          <p:cNvSpPr txBox="1"/>
          <p:nvPr/>
        </p:nvSpPr>
        <p:spPr>
          <a:xfrm>
            <a:off x="6481792" y="5205635"/>
            <a:ext cx="1796449" cy="814492"/>
          </a:xfrm>
          <a:prstGeom prst="rect">
            <a:avLst/>
          </a:prstGeom>
        </p:spPr>
        <p:txBody>
          <a:bodyPr vert="horz" wrap="square" lIns="0" tIns="36157" rIns="0" bIns="0" rtlCol="0">
            <a:spAutoFit/>
          </a:bodyPr>
          <a:lstStyle/>
          <a:p>
            <a:pPr marL="121164">
              <a:spcBef>
                <a:spcPts val="285"/>
              </a:spcBef>
            </a:pPr>
            <a:r>
              <a:rPr sz="1998" dirty="0">
                <a:latin typeface="Arial MT"/>
                <a:cs typeface="Arial MT"/>
              </a:rPr>
              <a:t>Selbstlernend</a:t>
            </a:r>
            <a:endParaRPr sz="1998">
              <a:latin typeface="Arial MT"/>
              <a:cs typeface="Arial MT"/>
            </a:endParaRPr>
          </a:p>
          <a:p>
            <a:pPr marL="12687">
              <a:spcBef>
                <a:spcPts val="130"/>
              </a:spcBef>
            </a:pPr>
            <a:r>
              <a:rPr sz="1399" dirty="0">
                <a:latin typeface="Arial MT"/>
                <a:cs typeface="Arial MT"/>
              </a:rPr>
              <a:t>z.B.</a:t>
            </a:r>
            <a:r>
              <a:rPr sz="1399" spc="-30" dirty="0">
                <a:latin typeface="Arial MT"/>
                <a:cs typeface="Arial MT"/>
              </a:rPr>
              <a:t> </a:t>
            </a:r>
            <a:r>
              <a:rPr sz="1399" spc="-5" dirty="0">
                <a:latin typeface="Arial MT"/>
                <a:cs typeface="Arial MT"/>
              </a:rPr>
              <a:t>Wettervorhersage</a:t>
            </a:r>
            <a:endParaRPr sz="1399">
              <a:latin typeface="Arial MT"/>
              <a:cs typeface="Arial MT"/>
            </a:endParaRPr>
          </a:p>
          <a:p>
            <a:pPr marL="78027">
              <a:spcBef>
                <a:spcPts val="140"/>
              </a:spcBef>
            </a:pPr>
            <a:r>
              <a:rPr sz="1399" dirty="0">
                <a:latin typeface="Wingdings"/>
                <a:cs typeface="Wingdings"/>
              </a:rPr>
              <a:t></a:t>
            </a:r>
            <a:r>
              <a:rPr sz="1399" spc="25" dirty="0">
                <a:latin typeface="Times New Roman"/>
                <a:cs typeface="Times New Roman"/>
              </a:rPr>
              <a:t> </a:t>
            </a:r>
            <a:r>
              <a:rPr sz="1399" spc="-5" dirty="0">
                <a:latin typeface="Arial MT"/>
                <a:cs typeface="Arial MT"/>
              </a:rPr>
              <a:t>Machine</a:t>
            </a:r>
            <a:r>
              <a:rPr sz="1399" spc="-20" dirty="0">
                <a:latin typeface="Arial MT"/>
                <a:cs typeface="Arial MT"/>
              </a:rPr>
              <a:t> </a:t>
            </a:r>
            <a:r>
              <a:rPr sz="1399" spc="-5" dirty="0">
                <a:latin typeface="Arial MT"/>
                <a:cs typeface="Arial MT"/>
              </a:rPr>
              <a:t>Learning</a:t>
            </a:r>
            <a:endParaRPr sz="1399">
              <a:latin typeface="Arial MT"/>
              <a:cs typeface="Arial MT"/>
            </a:endParaRPr>
          </a:p>
        </p:txBody>
      </p:sp>
      <p:grpSp>
        <p:nvGrpSpPr>
          <p:cNvPr id="13" name="object 13"/>
          <p:cNvGrpSpPr/>
          <p:nvPr/>
        </p:nvGrpSpPr>
        <p:grpSpPr>
          <a:xfrm>
            <a:off x="3461394" y="4757455"/>
            <a:ext cx="2829153" cy="938188"/>
            <a:chOff x="3465000" y="4758838"/>
            <a:chExt cx="2832100" cy="939165"/>
          </a:xfrm>
        </p:grpSpPr>
        <p:sp>
          <p:nvSpPr>
            <p:cNvPr id="14" name="object 14"/>
            <p:cNvSpPr/>
            <p:nvPr/>
          </p:nvSpPr>
          <p:spPr>
            <a:xfrm>
              <a:off x="3484079" y="4777917"/>
              <a:ext cx="2710815" cy="868044"/>
            </a:xfrm>
            <a:custGeom>
              <a:avLst/>
              <a:gdLst/>
              <a:ahLst/>
              <a:cxnLst/>
              <a:rect l="l" t="t" r="r" b="b"/>
              <a:pathLst>
                <a:path w="2710815" h="868045">
                  <a:moveTo>
                    <a:pt x="0" y="0"/>
                  </a:moveTo>
                  <a:lnTo>
                    <a:pt x="2710802" y="867600"/>
                  </a:lnTo>
                </a:path>
              </a:pathLst>
            </a:custGeom>
            <a:ln w="38159">
              <a:solidFill>
                <a:srgbClr val="2A3A67"/>
              </a:solidFill>
            </a:ln>
          </p:spPr>
          <p:txBody>
            <a:bodyPr wrap="square" lIns="0" tIns="0" rIns="0" bIns="0" rtlCol="0"/>
            <a:lstStyle/>
            <a:p>
              <a:endParaRPr sz="1798"/>
            </a:p>
          </p:txBody>
        </p:sp>
        <p:sp>
          <p:nvSpPr>
            <p:cNvPr id="15" name="object 15"/>
            <p:cNvSpPr/>
            <p:nvPr/>
          </p:nvSpPr>
          <p:spPr>
            <a:xfrm>
              <a:off x="6170396" y="5588635"/>
              <a:ext cx="126364" cy="109220"/>
            </a:xfrm>
            <a:custGeom>
              <a:avLst/>
              <a:gdLst/>
              <a:ahLst/>
              <a:cxnLst/>
              <a:rect l="l" t="t" r="r" b="b"/>
              <a:pathLst>
                <a:path w="126364" h="109220">
                  <a:moveTo>
                    <a:pt x="34925" y="0"/>
                  </a:moveTo>
                  <a:lnTo>
                    <a:pt x="0" y="109080"/>
                  </a:lnTo>
                  <a:lnTo>
                    <a:pt x="126364" y="89280"/>
                  </a:lnTo>
                  <a:lnTo>
                    <a:pt x="34925" y="0"/>
                  </a:lnTo>
                  <a:close/>
                </a:path>
              </a:pathLst>
            </a:custGeom>
            <a:solidFill>
              <a:srgbClr val="2A3A67"/>
            </a:solidFill>
          </p:spPr>
          <p:txBody>
            <a:bodyPr wrap="square" lIns="0" tIns="0" rIns="0" bIns="0" rtlCol="0"/>
            <a:lstStyle/>
            <a:p>
              <a:endParaRPr sz="1798"/>
            </a:p>
          </p:txBody>
        </p:sp>
      </p:grpSp>
      <p:sp>
        <p:nvSpPr>
          <p:cNvPr id="16" name="object 16"/>
          <p:cNvSpPr txBox="1">
            <a:spLocks noGrp="1"/>
          </p:cNvSpPr>
          <p:nvPr>
            <p:ph type="sldNum" sz="quarter" idx="7"/>
          </p:nvPr>
        </p:nvSpPr>
        <p:spPr>
          <a:xfrm>
            <a:off x="11605374" y="6514259"/>
            <a:ext cx="217170" cy="167640"/>
          </a:xfrm>
          <a:prstGeom prst="rect">
            <a:avLst/>
          </a:prstGeom>
        </p:spPr>
        <p:txBody>
          <a:bodyPr vert="horz" wrap="square" lIns="0" tIns="0" rIns="0" bIns="0" rtlCol="0">
            <a:spAutoFit/>
          </a:bodyPr>
          <a:lstStyle>
            <a:defPPr>
              <a:defRPr lang="de-DE"/>
            </a:defPPr>
            <a:lvl1pPr marL="0" algn="l" defTabSz="914400" rtl="0" eaLnBrk="1" latinLnBrk="0" hangingPunct="1">
              <a:defRPr sz="1000" b="0" i="0" kern="1200">
                <a:solidFill>
                  <a:schemeClr val="tx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062">
              <a:spcBef>
                <a:spcPts val="5"/>
              </a:spcBef>
            </a:pPr>
            <a:fld id="{81D60167-4931-47E6-BA6A-407CBD079E47}" type="slidenum">
              <a:rPr lang="de-DE" smtClean="0"/>
              <a:pPr marL="38100">
                <a:spcBef>
                  <a:spcPts val="5"/>
                </a:spcBef>
              </a:pPr>
              <a:t>14</a:t>
            </a:fld>
            <a:endParaRPr dirty="0"/>
          </a:p>
        </p:txBody>
      </p:sp>
      <p:sp>
        <p:nvSpPr>
          <p:cNvPr id="17" name="object 17"/>
          <p:cNvSpPr txBox="1">
            <a:spLocks noGrp="1"/>
          </p:cNvSpPr>
          <p:nvPr>
            <p:ph type="ftr" sz="quarter" idx="5"/>
          </p:nvPr>
        </p:nvSpPr>
        <p:spPr>
          <a:xfrm>
            <a:off x="393738" y="6514259"/>
            <a:ext cx="3274695" cy="167640"/>
          </a:xfrm>
          <a:prstGeom prst="rect">
            <a:avLst/>
          </a:prstGeom>
        </p:spPr>
        <p:txBody>
          <a:bodyPr vert="horz" wrap="square" lIns="0" tIns="0" rIns="0" bIns="0" rtlCol="0">
            <a:spAutoFit/>
          </a:bodyPr>
          <a:lstStyle>
            <a:defPPr>
              <a:defRPr lang="de-DE"/>
            </a:defPPr>
            <a:lvl1pPr marL="0" algn="l" defTabSz="914400" rtl="0" eaLnBrk="1" latinLnBrk="0" hangingPunct="1">
              <a:defRPr sz="1000" b="0" i="0" kern="1200">
                <a:solidFill>
                  <a:schemeClr val="tx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87">
              <a:spcBef>
                <a:spcPts val="5"/>
              </a:spcBef>
            </a:pPr>
            <a:r>
              <a:rPr lang="de-DE" spc="30"/>
              <a:t>Seminarkurs</a:t>
            </a:r>
            <a:r>
              <a:rPr lang="de-DE" spc="65"/>
              <a:t> </a:t>
            </a:r>
            <a:r>
              <a:rPr lang="de-DE" spc="15"/>
              <a:t>KI</a:t>
            </a:r>
            <a:r>
              <a:rPr lang="de-DE" spc="75"/>
              <a:t> </a:t>
            </a:r>
            <a:r>
              <a:rPr lang="de-DE"/>
              <a:t>–</a:t>
            </a:r>
            <a:r>
              <a:rPr lang="de-DE" spc="55"/>
              <a:t> </a:t>
            </a:r>
            <a:r>
              <a:rPr lang="de-DE" spc="25"/>
              <a:t>gemeinsam</a:t>
            </a:r>
            <a:r>
              <a:rPr lang="de-DE" spc="65"/>
              <a:t> </a:t>
            </a:r>
            <a:r>
              <a:rPr lang="de-DE"/>
              <a:t>–</a:t>
            </a:r>
            <a:r>
              <a:rPr lang="de-DE" spc="65"/>
              <a:t> </a:t>
            </a:r>
            <a:r>
              <a:rPr lang="de-DE" spc="30"/>
              <a:t>Einführung</a:t>
            </a:r>
            <a:r>
              <a:rPr lang="de-DE" spc="55"/>
              <a:t> </a:t>
            </a:r>
            <a:r>
              <a:rPr lang="de-DE" spc="15"/>
              <a:t>in</a:t>
            </a:r>
            <a:r>
              <a:rPr lang="de-DE" spc="55"/>
              <a:t> </a:t>
            </a:r>
            <a:r>
              <a:rPr lang="de-DE" spc="20"/>
              <a:t>die</a:t>
            </a:r>
            <a:r>
              <a:rPr lang="de-DE" spc="70"/>
              <a:t> </a:t>
            </a:r>
            <a:r>
              <a:rPr lang="de-DE" spc="15"/>
              <a:t>KI</a:t>
            </a:r>
            <a:r>
              <a:rPr lang="de-DE" spc="65"/>
              <a:t> </a:t>
            </a:r>
            <a:r>
              <a:rPr lang="de-DE"/>
              <a:t>1</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783328" y="2185382"/>
            <a:ext cx="6091345" cy="518661"/>
          </a:xfrm>
        </p:spPr>
        <p:txBody>
          <a:bodyPr/>
          <a:lstStyle/>
          <a:p>
            <a:r>
              <a:rPr lang="de-DE" b="1" dirty="0"/>
              <a:t>Pizza Chatbot:</a:t>
            </a:r>
            <a:endParaRPr lang="en-US" b="1" dirty="0"/>
          </a:p>
        </p:txBody>
      </p:sp>
      <p:grpSp>
        <p:nvGrpSpPr>
          <p:cNvPr id="13" name="Gruppieren 12">
            <a:extLst>
              <a:ext uri="{FF2B5EF4-FFF2-40B4-BE49-F238E27FC236}">
                <a16:creationId xmlns:a16="http://schemas.microsoft.com/office/drawing/2014/main" id="{57F5D11F-7D2E-45D6-83CC-E4521513424C}"/>
              </a:ext>
            </a:extLst>
          </p:cNvPr>
          <p:cNvGrpSpPr/>
          <p:nvPr/>
        </p:nvGrpSpPr>
        <p:grpSpPr>
          <a:xfrm>
            <a:off x="4783328" y="2704043"/>
            <a:ext cx="8089541" cy="2479968"/>
            <a:chOff x="5505449" y="2528932"/>
            <a:chExt cx="8089541" cy="2479968"/>
          </a:xfrm>
        </p:grpSpPr>
        <p:sp>
          <p:nvSpPr>
            <p:cNvPr id="5" name="Textfeld 4">
              <a:extLst>
                <a:ext uri="{FF2B5EF4-FFF2-40B4-BE49-F238E27FC236}">
                  <a16:creationId xmlns:a16="http://schemas.microsoft.com/office/drawing/2014/main" id="{FBA0CA8F-55D5-AF53-ADF7-B35BA4E432D8}"/>
                </a:ext>
              </a:extLst>
            </p:cNvPr>
            <p:cNvSpPr txBox="1"/>
            <p:nvPr/>
          </p:nvSpPr>
          <p:spPr>
            <a:xfrm>
              <a:off x="6467475" y="2749518"/>
              <a:ext cx="6878056" cy="506292"/>
            </a:xfrm>
            <a:prstGeom prst="rect">
              <a:avLst/>
            </a:prstGeom>
            <a:noFill/>
          </p:spPr>
          <p:txBody>
            <a:bodyPr wrap="square">
              <a:spAutoFit/>
            </a:bodyPr>
            <a:lstStyle/>
            <a:p>
              <a:pPr marL="0" lvl="8">
                <a:lnSpc>
                  <a:spcPct val="150000"/>
                </a:lnSpc>
              </a:pPr>
              <a:r>
                <a:rPr lang="de-DE" sz="2000" dirty="0" err="1">
                  <a:solidFill>
                    <a:schemeClr val="accent1">
                      <a:lumMod val="75000"/>
                    </a:schemeClr>
                  </a:solidFill>
                  <a:latin typeface="Calibri" panose="020F0502020204030204" pitchFamily="34" charset="0"/>
                  <a:cs typeface="Calibri" panose="020F0502020204030204" pitchFamily="34" charset="0"/>
                </a:rPr>
                <a:t>I‘d</a:t>
              </a:r>
              <a:r>
                <a:rPr lang="de-DE" sz="2000" dirty="0">
                  <a:solidFill>
                    <a:schemeClr val="accent1">
                      <a:lumMod val="75000"/>
                    </a:schemeClr>
                  </a:solidFill>
                  <a:latin typeface="Calibri" panose="020F0502020204030204" pitchFamily="34" charset="0"/>
                  <a:cs typeface="Calibri" panose="020F0502020204030204" pitchFamily="34" charset="0"/>
                </a:rPr>
                <a:t> like </a:t>
              </a:r>
              <a:r>
                <a:rPr lang="de-DE" sz="2000" dirty="0" err="1">
                  <a:solidFill>
                    <a:schemeClr val="accent1">
                      <a:lumMod val="75000"/>
                    </a:schemeClr>
                  </a:solidFill>
                  <a:latin typeface="Calibri" panose="020F0502020204030204" pitchFamily="34" charset="0"/>
                  <a:cs typeface="Calibri" panose="020F0502020204030204" pitchFamily="34" charset="0"/>
                </a:rPr>
                <a:t>to</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highlight>
                    <a:srgbClr val="FFFF00"/>
                  </a:highlight>
                  <a:latin typeface="Calibri" panose="020F0502020204030204" pitchFamily="34" charset="0"/>
                  <a:cs typeface="Calibri" panose="020F0502020204030204" pitchFamily="34" charset="0"/>
                </a:rPr>
                <a:t>order</a:t>
              </a:r>
              <a:r>
                <a:rPr lang="de-DE" sz="2000" dirty="0">
                  <a:solidFill>
                    <a:schemeClr val="accent1">
                      <a:lumMod val="75000"/>
                    </a:schemeClr>
                  </a:solidFill>
                  <a:latin typeface="Calibri" panose="020F0502020204030204" pitchFamily="34" charset="0"/>
                  <a:cs typeface="Calibri" panose="020F0502020204030204" pitchFamily="34" charset="0"/>
                </a:rPr>
                <a:t> a </a:t>
              </a:r>
              <a:r>
                <a:rPr lang="de-DE" sz="2000" dirty="0" err="1">
                  <a:solidFill>
                    <a:schemeClr val="accent1">
                      <a:lumMod val="75000"/>
                    </a:schemeClr>
                  </a:solidFill>
                  <a:latin typeface="Calibri" panose="020F0502020204030204" pitchFamily="34" charset="0"/>
                  <a:cs typeface="Calibri" panose="020F0502020204030204" pitchFamily="34" charset="0"/>
                </a:rPr>
                <a:t>pizza</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with</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highlight>
                    <a:srgbClr val="FFFF00"/>
                  </a:highlight>
                  <a:latin typeface="Calibri" panose="020F0502020204030204" pitchFamily="34" charset="0"/>
                  <a:cs typeface="Calibri" panose="020F0502020204030204" pitchFamily="34" charset="0"/>
                </a:rPr>
                <a:t>mushrooms</a:t>
              </a:r>
              <a:r>
                <a:rPr lang="de-DE" sz="2000" dirty="0">
                  <a:solidFill>
                    <a:schemeClr val="accent1">
                      <a:lumMod val="75000"/>
                    </a:schemeClr>
                  </a:solidFill>
                  <a:latin typeface="Calibri" panose="020F0502020204030204" pitchFamily="34" charset="0"/>
                  <a:cs typeface="Calibri" panose="020F0502020204030204" pitchFamily="34" charset="0"/>
                </a:rPr>
                <a:t> and </a:t>
              </a:r>
              <a:r>
                <a:rPr lang="de-DE" sz="20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2000" dirty="0">
                  <a:solidFill>
                    <a:schemeClr val="accent1">
                      <a:lumMod val="75000"/>
                    </a:schemeClr>
                  </a:solidFill>
                  <a:latin typeface="Calibri" panose="020F0502020204030204" pitchFamily="34" charset="0"/>
                  <a:cs typeface="Calibri" panose="020F0502020204030204" pitchFamily="34" charset="0"/>
                </a:rPr>
                <a:t>.</a:t>
              </a:r>
              <a:endParaRPr lang="en-US" sz="2000" dirty="0">
                <a:solidFill>
                  <a:schemeClr val="accent1">
                    <a:lumMod val="75000"/>
                  </a:schemeClr>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BC193386-BCEF-1264-39F7-937B4CEF6F91}"/>
                </a:ext>
              </a:extLst>
            </p:cNvPr>
            <p:cNvSpPr txBox="1"/>
            <p:nvPr/>
          </p:nvSpPr>
          <p:spPr>
            <a:xfrm>
              <a:off x="5505450" y="2528932"/>
              <a:ext cx="6878056" cy="400110"/>
            </a:xfrm>
            <a:prstGeom prst="rect">
              <a:avLst/>
            </a:prstGeom>
            <a:noFill/>
          </p:spPr>
          <p:txBody>
            <a:bodyPr wrap="square">
              <a:spAutoFit/>
            </a:bodyPr>
            <a:lstStyle/>
            <a:p>
              <a:r>
                <a:rPr lang="en-US" sz="2000" b="0" i="1" dirty="0">
                  <a:solidFill>
                    <a:schemeClr val="accent5">
                      <a:lumMod val="75000"/>
                    </a:schemeClr>
                  </a:solidFill>
                  <a:effectLst/>
                  <a:latin typeface="Calibri" panose="020F0502020204030204" pitchFamily="34" charset="0"/>
                  <a:cs typeface="Calibri" panose="020F0502020204030204" pitchFamily="34" charset="0"/>
                </a:rPr>
                <a:t>Hello! Welcome to </a:t>
              </a:r>
              <a:r>
                <a:rPr lang="en-US" sz="2000" b="0" i="1" dirty="0" err="1">
                  <a:solidFill>
                    <a:schemeClr val="accent5">
                      <a:lumMod val="75000"/>
                    </a:schemeClr>
                  </a:solidFill>
                  <a:effectLst/>
                  <a:latin typeface="Calibri" panose="020F0502020204030204" pitchFamily="34" charset="0"/>
                  <a:cs typeface="Calibri" panose="020F0502020204030204" pitchFamily="34" charset="0"/>
                </a:rPr>
                <a:t>PizzaBot</a:t>
              </a:r>
              <a:r>
                <a:rPr lang="en-US" sz="2000" b="0" i="1" dirty="0">
                  <a:solidFill>
                    <a:schemeClr val="accent5">
                      <a:lumMod val="75000"/>
                    </a:schemeClr>
                  </a:solidFill>
                  <a:effectLst/>
                  <a:latin typeface="Calibri" panose="020F0502020204030204" pitchFamily="34" charset="0"/>
                  <a:cs typeface="Calibri" panose="020F0502020204030204" pitchFamily="34" charset="0"/>
                </a:rPr>
                <a:t>. How can I assist you today?</a:t>
              </a:r>
              <a:endParaRPr lang="en-US" sz="2000" i="1" dirty="0">
                <a:solidFill>
                  <a:schemeClr val="accent5">
                    <a:lumMod val="75000"/>
                  </a:schemeClr>
                </a:solidFill>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CE688F7A-9D84-17BD-1D68-0D2B2E9E37DC}"/>
                </a:ext>
              </a:extLst>
            </p:cNvPr>
            <p:cNvSpPr txBox="1"/>
            <p:nvPr/>
          </p:nvSpPr>
          <p:spPr>
            <a:xfrm>
              <a:off x="5505450" y="3185457"/>
              <a:ext cx="7024669" cy="400110"/>
            </a:xfrm>
            <a:prstGeom prst="rect">
              <a:avLst/>
            </a:prstGeom>
            <a:noFill/>
          </p:spPr>
          <p:txBody>
            <a:bodyPr wrap="square">
              <a:spAutoFit/>
            </a:bodyPr>
            <a:lstStyle/>
            <a:p>
              <a:r>
                <a:rPr lang="en-US" sz="2000" b="0" i="1" dirty="0">
                  <a:solidFill>
                    <a:schemeClr val="accent5">
                      <a:lumMod val="75000"/>
                    </a:schemeClr>
                  </a:solidFill>
                  <a:effectLst/>
                  <a:latin typeface="Calibri" panose="020F0502020204030204" pitchFamily="34" charset="0"/>
                  <a:cs typeface="Calibri" panose="020F0502020204030204" pitchFamily="34" charset="0"/>
                </a:rPr>
                <a:t>Great! What size of pizza would you like: small, medium, or large?</a:t>
              </a:r>
              <a:endParaRPr lang="en-US" sz="2000" i="1" dirty="0">
                <a:solidFill>
                  <a:schemeClr val="accent5">
                    <a:lumMod val="75000"/>
                  </a:schemeClr>
                </a:solidFill>
                <a:latin typeface="Calibri" panose="020F0502020204030204" pitchFamily="34" charset="0"/>
                <a:cs typeface="Calibri" panose="020F0502020204030204" pitchFamily="34" charset="0"/>
              </a:endParaRPr>
            </a:p>
          </p:txBody>
        </p:sp>
        <p:sp>
          <p:nvSpPr>
            <p:cNvPr id="12" name="Textfeld 11">
              <a:extLst>
                <a:ext uri="{FF2B5EF4-FFF2-40B4-BE49-F238E27FC236}">
                  <a16:creationId xmlns:a16="http://schemas.microsoft.com/office/drawing/2014/main" id="{AED7B2DC-7024-B0FF-1E0F-F80A781C4167}"/>
                </a:ext>
              </a:extLst>
            </p:cNvPr>
            <p:cNvSpPr txBox="1"/>
            <p:nvPr/>
          </p:nvSpPr>
          <p:spPr>
            <a:xfrm>
              <a:off x="6467475" y="3433750"/>
              <a:ext cx="2839896" cy="506292"/>
            </a:xfrm>
            <a:prstGeom prst="rect">
              <a:avLst/>
            </a:prstGeom>
            <a:noFill/>
          </p:spPr>
          <p:txBody>
            <a:bodyPr wrap="square">
              <a:spAutoFit/>
            </a:bodyPr>
            <a:lstStyle/>
            <a:p>
              <a:pPr marL="0" lvl="8">
                <a:lnSpc>
                  <a:spcPct val="150000"/>
                </a:lnSpc>
              </a:pPr>
              <a:r>
                <a:rPr lang="de-DE" sz="2000" dirty="0">
                  <a:solidFill>
                    <a:schemeClr val="accent1">
                      <a:lumMod val="75000"/>
                    </a:schemeClr>
                  </a:solidFill>
                  <a:latin typeface="Calibri" panose="020F0502020204030204" pitchFamily="34" charset="0"/>
                  <a:cs typeface="Calibri" panose="020F0502020204030204" pitchFamily="34" charset="0"/>
                </a:rPr>
                <a:t>A </a:t>
              </a:r>
              <a:r>
                <a:rPr lang="de-DE" sz="2000" dirty="0">
                  <a:solidFill>
                    <a:schemeClr val="accent1">
                      <a:lumMod val="75000"/>
                    </a:schemeClr>
                  </a:solidFill>
                  <a:highlight>
                    <a:srgbClr val="FFFF00"/>
                  </a:highlight>
                  <a:latin typeface="Calibri" panose="020F0502020204030204" pitchFamily="34" charset="0"/>
                  <a:cs typeface="Calibri" panose="020F0502020204030204" pitchFamily="34" charset="0"/>
                </a:rPr>
                <a:t>medium</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one</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please</a:t>
              </a:r>
              <a:r>
                <a:rPr lang="de-DE" sz="2000" dirty="0">
                  <a:solidFill>
                    <a:schemeClr val="accent1">
                      <a:lumMod val="75000"/>
                    </a:schemeClr>
                  </a:solidFill>
                  <a:latin typeface="Calibri" panose="020F0502020204030204" pitchFamily="34" charset="0"/>
                  <a:cs typeface="Calibri" panose="020F0502020204030204" pitchFamily="34" charset="0"/>
                </a:rPr>
                <a:t>.</a:t>
              </a:r>
              <a:endParaRPr lang="en-US" sz="2000" dirty="0">
                <a:solidFill>
                  <a:schemeClr val="accent1">
                    <a:lumMod val="75000"/>
                  </a:schemeClr>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6ABCFAA-36A2-3DAA-7AB1-30E1BD5A4195}"/>
                </a:ext>
              </a:extLst>
            </p:cNvPr>
            <p:cNvSpPr txBox="1"/>
            <p:nvPr/>
          </p:nvSpPr>
          <p:spPr>
            <a:xfrm>
              <a:off x="5505450" y="3876184"/>
              <a:ext cx="8089540" cy="400110"/>
            </a:xfrm>
            <a:prstGeom prst="rect">
              <a:avLst/>
            </a:prstGeom>
            <a:noFill/>
          </p:spPr>
          <p:txBody>
            <a:bodyPr wrap="square">
              <a:spAutoFit/>
            </a:bodyPr>
            <a:lstStyle/>
            <a:p>
              <a:r>
                <a:rPr lang="en-US" sz="2000" b="0" i="1" dirty="0">
                  <a:solidFill>
                    <a:schemeClr val="accent5">
                      <a:lumMod val="75000"/>
                    </a:schemeClr>
                  </a:solidFill>
                  <a:effectLst/>
                  <a:latin typeface="Calibri" panose="020F0502020204030204" pitchFamily="34" charset="0"/>
                  <a:cs typeface="Calibri" panose="020F0502020204030204" pitchFamily="34" charset="0"/>
                </a:rPr>
                <a:t>Excellent! Your total is $12. Would you like to proceed with the order?</a:t>
              </a:r>
              <a:endParaRPr lang="en-US" sz="2000" i="1" dirty="0">
                <a:solidFill>
                  <a:schemeClr val="accent5">
                    <a:lumMod val="75000"/>
                  </a:schemeClr>
                </a:solidFill>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DDCED34-CDDA-6BE9-62A7-B57167C138A4}"/>
                </a:ext>
              </a:extLst>
            </p:cNvPr>
            <p:cNvSpPr txBox="1"/>
            <p:nvPr/>
          </p:nvSpPr>
          <p:spPr>
            <a:xfrm>
              <a:off x="6467475" y="4150006"/>
              <a:ext cx="7127515" cy="506292"/>
            </a:xfrm>
            <a:prstGeom prst="rect">
              <a:avLst/>
            </a:prstGeom>
            <a:noFill/>
          </p:spPr>
          <p:txBody>
            <a:bodyPr wrap="square">
              <a:spAutoFit/>
            </a:bodyPr>
            <a:lstStyle/>
            <a:p>
              <a:pPr marL="0" lvl="8">
                <a:lnSpc>
                  <a:spcPct val="150000"/>
                </a:lnSpc>
              </a:pPr>
              <a:r>
                <a:rPr lang="de-DE" sz="2000" dirty="0" err="1">
                  <a:solidFill>
                    <a:schemeClr val="accent1">
                      <a:lumMod val="75000"/>
                    </a:schemeClr>
                  </a:solidFill>
                  <a:latin typeface="Calibri" panose="020F0502020204030204" pitchFamily="34" charset="0"/>
                  <a:cs typeface="Calibri" panose="020F0502020204030204" pitchFamily="34" charset="0"/>
                </a:rPr>
                <a:t>Could</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you</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highlight>
                    <a:srgbClr val="FFFF00"/>
                  </a:highlight>
                  <a:latin typeface="Calibri" panose="020F0502020204030204" pitchFamily="34" charset="0"/>
                  <a:cs typeface="Calibri" panose="020F0502020204030204" pitchFamily="34" charset="0"/>
                </a:rPr>
                <a:t>add</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the</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only</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to</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one</a:t>
              </a:r>
              <a:r>
                <a:rPr lang="de-DE" sz="2000" dirty="0">
                  <a:solidFill>
                    <a:schemeClr val="accent1">
                      <a:lumMod val="75000"/>
                    </a:schemeClr>
                  </a:solidFill>
                  <a:latin typeface="Calibri" panose="020F0502020204030204" pitchFamily="34" charset="0"/>
                  <a:cs typeface="Calibri" panose="020F0502020204030204" pitchFamily="34" charset="0"/>
                </a:rPr>
                <a:t> half </a:t>
              </a:r>
              <a:r>
                <a:rPr lang="de-DE" sz="2000" dirty="0" err="1">
                  <a:solidFill>
                    <a:schemeClr val="accent1">
                      <a:lumMod val="75000"/>
                    </a:schemeClr>
                  </a:solidFill>
                  <a:latin typeface="Calibri" panose="020F0502020204030204" pitchFamily="34" charset="0"/>
                  <a:cs typeface="Calibri" panose="020F0502020204030204" pitchFamily="34" charset="0"/>
                </a:rPr>
                <a:t>of</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the</a:t>
              </a:r>
              <a:r>
                <a:rPr lang="de-DE" sz="2000" dirty="0">
                  <a:solidFill>
                    <a:schemeClr val="accent1">
                      <a:lumMod val="75000"/>
                    </a:schemeClr>
                  </a:solidFill>
                  <a:latin typeface="Calibri" panose="020F0502020204030204" pitchFamily="34" charset="0"/>
                  <a:cs typeface="Calibri" panose="020F0502020204030204" pitchFamily="34" charset="0"/>
                </a:rPr>
                <a:t> </a:t>
              </a:r>
              <a:r>
                <a:rPr lang="de-DE" sz="2000" dirty="0" err="1">
                  <a:solidFill>
                    <a:schemeClr val="accent1">
                      <a:lumMod val="75000"/>
                    </a:schemeClr>
                  </a:solidFill>
                  <a:latin typeface="Calibri" panose="020F0502020204030204" pitchFamily="34" charset="0"/>
                  <a:cs typeface="Calibri" panose="020F0502020204030204" pitchFamily="34" charset="0"/>
                </a:rPr>
                <a:t>pizza</a:t>
              </a:r>
              <a:r>
                <a:rPr lang="de-DE" sz="2000" dirty="0">
                  <a:solidFill>
                    <a:schemeClr val="accent1">
                      <a:lumMod val="75000"/>
                    </a:schemeClr>
                  </a:solidFill>
                  <a:latin typeface="Calibri" panose="020F0502020204030204" pitchFamily="34" charset="0"/>
                  <a:cs typeface="Calibri" panose="020F0502020204030204" pitchFamily="34" charset="0"/>
                </a:rPr>
                <a:t>?</a:t>
              </a:r>
              <a:endParaRPr lang="en-US" sz="2000" dirty="0">
                <a:solidFill>
                  <a:schemeClr val="accent1">
                    <a:lumMod val="75000"/>
                  </a:schemeClr>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43771639-4A96-57FD-62DB-8F1931D23BC2}"/>
                </a:ext>
              </a:extLst>
            </p:cNvPr>
            <p:cNvSpPr txBox="1"/>
            <p:nvPr/>
          </p:nvSpPr>
          <p:spPr>
            <a:xfrm>
              <a:off x="5505449" y="4608790"/>
              <a:ext cx="8089540" cy="400110"/>
            </a:xfrm>
            <a:prstGeom prst="rect">
              <a:avLst/>
            </a:prstGeom>
            <a:noFill/>
          </p:spPr>
          <p:txBody>
            <a:bodyPr wrap="square">
              <a:spAutoFit/>
            </a:bodyPr>
            <a:lstStyle/>
            <a:p>
              <a:r>
                <a:rPr lang="en-US" sz="2000" b="0" i="1" dirty="0">
                  <a:solidFill>
                    <a:schemeClr val="accent5">
                      <a:lumMod val="75000"/>
                    </a:schemeClr>
                  </a:solidFill>
                  <a:effectLst/>
                  <a:latin typeface="Calibri" panose="020F0502020204030204" pitchFamily="34" charset="0"/>
                  <a:cs typeface="Calibri" panose="020F0502020204030204" pitchFamily="34" charset="0"/>
                </a:rPr>
                <a:t>Sorry I cannot do that. Paprika is already part of your pizza’s topping.</a:t>
              </a:r>
              <a:endParaRPr lang="en-US" sz="2000" i="1" dirty="0">
                <a:solidFill>
                  <a:schemeClr val="accent5">
                    <a:lumMod val="75000"/>
                  </a:schemeClr>
                </a:solidFill>
                <a:latin typeface="Calibri" panose="020F0502020204030204" pitchFamily="34" charset="0"/>
                <a:cs typeface="Calibri" panose="020F0502020204030204" pitchFamily="34" charset="0"/>
              </a:endParaRPr>
            </a:p>
          </p:txBody>
        </p:sp>
      </p:grpSp>
      <p:graphicFrame>
        <p:nvGraphicFramePr>
          <p:cNvPr id="21" name="Inhaltsplatzhalter 5">
            <a:extLst>
              <a:ext uri="{FF2B5EF4-FFF2-40B4-BE49-F238E27FC236}">
                <a16:creationId xmlns:a16="http://schemas.microsoft.com/office/drawing/2014/main" id="{18994DFE-8D78-4605-BDD1-89586538C238}"/>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Explosion: 8 Zacken 21">
            <a:extLst>
              <a:ext uri="{FF2B5EF4-FFF2-40B4-BE49-F238E27FC236}">
                <a16:creationId xmlns:a16="http://schemas.microsoft.com/office/drawing/2014/main" id="{DB34DADF-33A0-454B-9C27-3255C9F2FF09}"/>
              </a:ext>
            </a:extLst>
          </p:cNvPr>
          <p:cNvSpPr/>
          <p:nvPr/>
        </p:nvSpPr>
        <p:spPr>
          <a:xfrm rot="1121589">
            <a:off x="5817405" y="1377167"/>
            <a:ext cx="2465407" cy="1342663"/>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NOT GPT</a:t>
            </a:r>
          </a:p>
        </p:txBody>
      </p:sp>
    </p:spTree>
    <p:extLst>
      <p:ext uri="{BB962C8B-B14F-4D97-AF65-F5344CB8AC3E}">
        <p14:creationId xmlns:p14="http://schemas.microsoft.com/office/powerpoint/2010/main" val="164470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p>
        </p:txBody>
      </p:sp>
      <p:graphicFrame>
        <p:nvGraphicFramePr>
          <p:cNvPr id="21" name="Inhaltsplatzhalter 5">
            <a:extLst>
              <a:ext uri="{FF2B5EF4-FFF2-40B4-BE49-F238E27FC236}">
                <a16:creationId xmlns:a16="http://schemas.microsoft.com/office/drawing/2014/main" id="{18994DFE-8D78-4605-BDD1-89586538C238}"/>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Vertical Text Placeholder 4">
            <a:extLst>
              <a:ext uri="{FF2B5EF4-FFF2-40B4-BE49-F238E27FC236}">
                <a16:creationId xmlns:a16="http://schemas.microsoft.com/office/drawing/2014/main" id="{40061552-09C2-499E-92F3-B95C6DE35C3A}"/>
              </a:ext>
            </a:extLst>
          </p:cNvPr>
          <p:cNvSpPr>
            <a:spLocks noGrp="1"/>
          </p:cNvSpPr>
          <p:nvPr>
            <p:ph type="body" orient="vert" idx="13"/>
          </p:nvPr>
        </p:nvSpPr>
        <p:spPr>
          <a:xfrm>
            <a:off x="4972842" y="2147503"/>
            <a:ext cx="6925933" cy="1691839"/>
          </a:xfrm>
        </p:spPr>
        <p:txBody>
          <a:bodyPr/>
          <a:lstStyle/>
          <a:p>
            <a:r>
              <a:rPr lang="de-DE" b="1" dirty="0"/>
              <a:t>M</a:t>
            </a:r>
            <a:r>
              <a:rPr lang="en-US" b="1" dirty="0" err="1"/>
              <a:t>aschinelles</a:t>
            </a:r>
            <a:r>
              <a:rPr lang="en-US" b="1" dirty="0"/>
              <a:t> </a:t>
            </a:r>
            <a:r>
              <a:rPr lang="en-US" b="1" dirty="0" err="1"/>
              <a:t>Lernen</a:t>
            </a:r>
            <a:r>
              <a:rPr lang="en-US" b="1" dirty="0"/>
              <a:t>:</a:t>
            </a:r>
          </a:p>
          <a:p>
            <a:r>
              <a:rPr lang="en-US" dirty="0" err="1"/>
              <a:t>Selbstständiges</a:t>
            </a:r>
            <a:r>
              <a:rPr lang="en-US" dirty="0"/>
              <a:t> </a:t>
            </a:r>
            <a:r>
              <a:rPr lang="en-US" dirty="0" err="1"/>
              <a:t>Lernen</a:t>
            </a:r>
            <a:r>
              <a:rPr lang="en-US" dirty="0"/>
              <a:t> von </a:t>
            </a:r>
            <a:r>
              <a:rPr lang="en-US" dirty="0" err="1"/>
              <a:t>Mustern</a:t>
            </a:r>
            <a:r>
              <a:rPr lang="en-US" dirty="0"/>
              <a:t> in </a:t>
            </a:r>
            <a:r>
              <a:rPr lang="en-US" dirty="0" err="1"/>
              <a:t>Daten</a:t>
            </a:r>
            <a:endParaRPr lang="en-US" dirty="0"/>
          </a:p>
          <a:p>
            <a:endParaRPr lang="en-US" b="1" dirty="0"/>
          </a:p>
        </p:txBody>
      </p:sp>
    </p:spTree>
    <p:extLst>
      <p:ext uri="{BB962C8B-B14F-4D97-AF65-F5344CB8AC3E}">
        <p14:creationId xmlns:p14="http://schemas.microsoft.com/office/powerpoint/2010/main" val="2729465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17</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p>
        </p:txBody>
      </p:sp>
      <p:sp>
        <p:nvSpPr>
          <p:cNvPr id="19" name="Vertical Text Placeholder 4">
            <a:extLst>
              <a:ext uri="{FF2B5EF4-FFF2-40B4-BE49-F238E27FC236}">
                <a16:creationId xmlns:a16="http://schemas.microsoft.com/office/drawing/2014/main" id="{40061552-09C2-499E-92F3-B95C6DE35C3A}"/>
              </a:ext>
            </a:extLst>
          </p:cNvPr>
          <p:cNvSpPr>
            <a:spLocks noGrp="1"/>
          </p:cNvSpPr>
          <p:nvPr>
            <p:ph type="body" orient="vert" idx="13"/>
          </p:nvPr>
        </p:nvSpPr>
        <p:spPr>
          <a:xfrm>
            <a:off x="141493" y="1895624"/>
            <a:ext cx="11906905" cy="1691839"/>
          </a:xfrm>
        </p:spPr>
        <p:txBody>
          <a:bodyPr/>
          <a:lstStyle/>
          <a:p>
            <a:r>
              <a:rPr lang="de-DE" dirty="0"/>
              <a:t>Anhand von welchen Mustern können positive Gesichtsausdrücke von negativen unterschieden werden?</a:t>
            </a:r>
            <a:endParaRPr lang="en-US" dirty="0"/>
          </a:p>
        </p:txBody>
      </p:sp>
      <p:pic>
        <p:nvPicPr>
          <p:cNvPr id="1028" name="Picture 4" descr="Emojis im Büro: Was geht und was nicht? - Wir. Hier.">
            <a:extLst>
              <a:ext uri="{FF2B5EF4-FFF2-40B4-BE49-F238E27FC236}">
                <a16:creationId xmlns:a16="http://schemas.microsoft.com/office/drawing/2014/main" id="{20F41123-8A0A-4E3A-9BC1-CC890B7E4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76" y="2343581"/>
            <a:ext cx="12004737" cy="383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32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Inhaltsplatzhalter 5">
            <a:extLst>
              <a:ext uri="{FF2B5EF4-FFF2-40B4-BE49-F238E27FC236}">
                <a16:creationId xmlns:a16="http://schemas.microsoft.com/office/drawing/2014/main" id="{6B7D6168-D89A-42DB-9CFF-50245110F8F6}"/>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18</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p>
        </p:txBody>
      </p:sp>
      <p:sp>
        <p:nvSpPr>
          <p:cNvPr id="19" name="Vertical Text Placeholder 4">
            <a:extLst>
              <a:ext uri="{FF2B5EF4-FFF2-40B4-BE49-F238E27FC236}">
                <a16:creationId xmlns:a16="http://schemas.microsoft.com/office/drawing/2014/main" id="{40061552-09C2-499E-92F3-B95C6DE35C3A}"/>
              </a:ext>
            </a:extLst>
          </p:cNvPr>
          <p:cNvSpPr>
            <a:spLocks noGrp="1"/>
          </p:cNvSpPr>
          <p:nvPr>
            <p:ph type="body" orient="vert" idx="13"/>
          </p:nvPr>
        </p:nvSpPr>
        <p:spPr>
          <a:xfrm>
            <a:off x="4972842" y="2147503"/>
            <a:ext cx="6925933" cy="1691839"/>
          </a:xfrm>
        </p:spPr>
        <p:txBody>
          <a:bodyPr/>
          <a:lstStyle/>
          <a:p>
            <a:r>
              <a:rPr lang="de-DE" b="1" dirty="0"/>
              <a:t>M</a:t>
            </a:r>
            <a:r>
              <a:rPr lang="en-US" b="1" dirty="0" err="1"/>
              <a:t>aschinelles</a:t>
            </a:r>
            <a:r>
              <a:rPr lang="en-US" b="1" dirty="0"/>
              <a:t> </a:t>
            </a:r>
            <a:r>
              <a:rPr lang="en-US" b="1" dirty="0" err="1"/>
              <a:t>Lernen</a:t>
            </a:r>
            <a:r>
              <a:rPr lang="en-US" b="1" dirty="0"/>
              <a:t>:</a:t>
            </a:r>
          </a:p>
          <a:p>
            <a:r>
              <a:rPr lang="en-US" dirty="0" err="1"/>
              <a:t>Selbstständiges</a:t>
            </a:r>
            <a:r>
              <a:rPr lang="en-US" dirty="0"/>
              <a:t> </a:t>
            </a:r>
            <a:r>
              <a:rPr lang="en-US" dirty="0" err="1"/>
              <a:t>Lernen</a:t>
            </a:r>
            <a:r>
              <a:rPr lang="en-US" dirty="0"/>
              <a:t> von </a:t>
            </a:r>
            <a:r>
              <a:rPr lang="en-US" dirty="0" err="1"/>
              <a:t>Mustern</a:t>
            </a:r>
            <a:r>
              <a:rPr lang="en-US" dirty="0"/>
              <a:t> in </a:t>
            </a:r>
            <a:r>
              <a:rPr lang="en-US" dirty="0" err="1"/>
              <a:t>Daten</a:t>
            </a:r>
            <a:endParaRPr lang="en-US" dirty="0"/>
          </a:p>
          <a:p>
            <a:endParaRPr lang="en-US" b="1" dirty="0"/>
          </a:p>
        </p:txBody>
      </p:sp>
      <p:cxnSp>
        <p:nvCxnSpPr>
          <p:cNvPr id="7" name="Gerade Verbindung mit Pfeil 6">
            <a:extLst>
              <a:ext uri="{FF2B5EF4-FFF2-40B4-BE49-F238E27FC236}">
                <a16:creationId xmlns:a16="http://schemas.microsoft.com/office/drawing/2014/main" id="{B83BCDA0-C1F2-4C61-8E9B-A7F8CFD51501}"/>
              </a:ext>
            </a:extLst>
          </p:cNvPr>
          <p:cNvCxnSpPr>
            <a:cxnSpLocks/>
          </p:cNvCxnSpPr>
          <p:nvPr/>
        </p:nvCxnSpPr>
        <p:spPr>
          <a:xfrm flipV="1">
            <a:off x="3483980" y="3429000"/>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39CDB444-A821-488B-8689-9CE6477E8CA6}"/>
              </a:ext>
            </a:extLst>
          </p:cNvPr>
          <p:cNvCxnSpPr>
            <a:cxnSpLocks/>
          </p:cNvCxnSpPr>
          <p:nvPr/>
        </p:nvCxnSpPr>
        <p:spPr>
          <a:xfrm>
            <a:off x="3483980" y="4565633"/>
            <a:ext cx="429772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Vertical Text Placeholder 4">
            <a:extLst>
              <a:ext uri="{FF2B5EF4-FFF2-40B4-BE49-F238E27FC236}">
                <a16:creationId xmlns:a16="http://schemas.microsoft.com/office/drawing/2014/main" id="{58F946F1-81EF-47D8-8CDD-447ACC907910}"/>
              </a:ext>
            </a:extLst>
          </p:cNvPr>
          <p:cNvSpPr txBox="1">
            <a:spLocks/>
          </p:cNvSpPr>
          <p:nvPr/>
        </p:nvSpPr>
        <p:spPr>
          <a:xfrm>
            <a:off x="7706725" y="4447694"/>
            <a:ext cx="2933700" cy="400521"/>
          </a:xfrm>
          <a:prstGeom prst="rect">
            <a:avLst/>
          </a:prstGeom>
          <a:ln>
            <a:noFill/>
          </a:ln>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solidFill>
                  <a:sysClr val="windowText" lastClr="000000"/>
                </a:solidFill>
              </a:rPr>
              <a:t>Unsupervised Learning</a:t>
            </a:r>
          </a:p>
        </p:txBody>
      </p:sp>
      <p:sp>
        <p:nvSpPr>
          <p:cNvPr id="11" name="Vertical Text Placeholder 4">
            <a:extLst>
              <a:ext uri="{FF2B5EF4-FFF2-40B4-BE49-F238E27FC236}">
                <a16:creationId xmlns:a16="http://schemas.microsoft.com/office/drawing/2014/main" id="{BF9685F4-63ED-49C3-B526-F2748364D37F}"/>
              </a:ext>
            </a:extLst>
          </p:cNvPr>
          <p:cNvSpPr txBox="1">
            <a:spLocks/>
          </p:cNvSpPr>
          <p:nvPr/>
        </p:nvSpPr>
        <p:spPr>
          <a:xfrm>
            <a:off x="6296628" y="5610429"/>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Reinforcement Learning</a:t>
            </a:r>
          </a:p>
        </p:txBody>
      </p:sp>
      <p:sp>
        <p:nvSpPr>
          <p:cNvPr id="12" name="Vertical Text Placeholder 4">
            <a:extLst>
              <a:ext uri="{FF2B5EF4-FFF2-40B4-BE49-F238E27FC236}">
                <a16:creationId xmlns:a16="http://schemas.microsoft.com/office/drawing/2014/main" id="{E609D6F2-FB75-4F07-B84A-82A859ABDB9E}"/>
              </a:ext>
            </a:extLst>
          </p:cNvPr>
          <p:cNvSpPr txBox="1">
            <a:spLocks/>
          </p:cNvSpPr>
          <p:nvPr/>
        </p:nvSpPr>
        <p:spPr>
          <a:xfrm>
            <a:off x="6060223" y="3276163"/>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Supervised Learning</a:t>
            </a:r>
          </a:p>
        </p:txBody>
      </p:sp>
      <p:cxnSp>
        <p:nvCxnSpPr>
          <p:cNvPr id="17" name="Gerade Verbindung mit Pfeil 16">
            <a:extLst>
              <a:ext uri="{FF2B5EF4-FFF2-40B4-BE49-F238E27FC236}">
                <a16:creationId xmlns:a16="http://schemas.microsoft.com/office/drawing/2014/main" id="{4E1F1522-E957-49B7-A4E6-39654A09029B}"/>
              </a:ext>
            </a:extLst>
          </p:cNvPr>
          <p:cNvCxnSpPr>
            <a:cxnSpLocks/>
          </p:cNvCxnSpPr>
          <p:nvPr/>
        </p:nvCxnSpPr>
        <p:spPr>
          <a:xfrm>
            <a:off x="3483980" y="4778261"/>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60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77FBF4E-3841-3C21-F390-4B3F8BDB1FFB}"/>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BE4494D0-AC5B-F3AE-2236-7D714980CFF5}"/>
              </a:ext>
            </a:extLst>
          </p:cNvPr>
          <p:cNvSpPr>
            <a:spLocks noGrp="1"/>
          </p:cNvSpPr>
          <p:nvPr>
            <p:ph type="sldNum" sz="quarter" idx="12"/>
          </p:nvPr>
        </p:nvSpPr>
        <p:spPr/>
        <p:txBody>
          <a:bodyPr/>
          <a:lstStyle/>
          <a:p>
            <a:fld id="{38C8B667-3734-4FD9-9F7F-A4B0DFB430C1}" type="slidenum">
              <a:rPr lang="de-DE" smtClean="0"/>
              <a:t>19</a:t>
            </a:fld>
            <a:endParaRPr lang="de-DE"/>
          </a:p>
        </p:txBody>
      </p:sp>
      <p:sp>
        <p:nvSpPr>
          <p:cNvPr id="11" name="Textfeld 10">
            <a:extLst>
              <a:ext uri="{FF2B5EF4-FFF2-40B4-BE49-F238E27FC236}">
                <a16:creationId xmlns:a16="http://schemas.microsoft.com/office/drawing/2014/main" id="{8ACC9A0E-DD20-0C71-1517-0CA7D8C210B2}"/>
              </a:ext>
            </a:extLst>
          </p:cNvPr>
          <p:cNvSpPr txBox="1"/>
          <p:nvPr/>
        </p:nvSpPr>
        <p:spPr>
          <a:xfrm>
            <a:off x="439970" y="3027593"/>
            <a:ext cx="1383594" cy="461665"/>
          </a:xfrm>
          <a:prstGeom prst="rect">
            <a:avLst/>
          </a:prstGeom>
          <a:noFill/>
        </p:spPr>
        <p:txBody>
          <a:bodyPr wrap="square" rtlCol="0">
            <a:spAutoFit/>
          </a:bodyPr>
          <a:lstStyle/>
          <a:p>
            <a:r>
              <a:rPr lang="de-DE" sz="2400" u="sng" dirty="0"/>
              <a:t>Training:</a:t>
            </a:r>
          </a:p>
        </p:txBody>
      </p:sp>
      <p:sp>
        <p:nvSpPr>
          <p:cNvPr id="12" name="Textfeld 11">
            <a:extLst>
              <a:ext uri="{FF2B5EF4-FFF2-40B4-BE49-F238E27FC236}">
                <a16:creationId xmlns:a16="http://schemas.microsoft.com/office/drawing/2014/main" id="{D370E47D-B65A-A013-AB77-F8FD074C66F3}"/>
              </a:ext>
            </a:extLst>
          </p:cNvPr>
          <p:cNvSpPr txBox="1"/>
          <p:nvPr/>
        </p:nvSpPr>
        <p:spPr>
          <a:xfrm>
            <a:off x="12714574" y="1877176"/>
            <a:ext cx="4103315" cy="461665"/>
          </a:xfrm>
          <a:prstGeom prst="rect">
            <a:avLst/>
          </a:prstGeom>
          <a:noFill/>
        </p:spPr>
        <p:txBody>
          <a:bodyPr wrap="square" rtlCol="0">
            <a:spAutoFit/>
          </a:bodyPr>
          <a:lstStyle/>
          <a:p>
            <a:r>
              <a:rPr lang="de-DE" sz="2400" u="sng" dirty="0"/>
              <a:t>Anwendung (</a:t>
            </a:r>
            <a:r>
              <a:rPr lang="de-DE" sz="2400" u="sng" dirty="0" err="1"/>
              <a:t>Inference</a:t>
            </a:r>
            <a:r>
              <a:rPr lang="de-DE" sz="2400" u="sng" dirty="0"/>
              <a:t>)</a:t>
            </a:r>
          </a:p>
        </p:txBody>
      </p:sp>
      <p:sp>
        <p:nvSpPr>
          <p:cNvPr id="33" name="Titel 3">
            <a:extLst>
              <a:ext uri="{FF2B5EF4-FFF2-40B4-BE49-F238E27FC236}">
                <a16:creationId xmlns:a16="http://schemas.microsoft.com/office/drawing/2014/main" id="{208DC19D-3589-40F7-BF32-3D640249952F}"/>
              </a:ext>
            </a:extLst>
          </p:cNvPr>
          <p:cNvSpPr>
            <a:spLocks noGrp="1"/>
          </p:cNvSpPr>
          <p:nvPr>
            <p:ph type="title"/>
          </p:nvPr>
        </p:nvSpPr>
        <p:spPr>
          <a:xfrm>
            <a:off x="406405" y="1208125"/>
            <a:ext cx="11377084" cy="553999"/>
          </a:xfrm>
        </p:spPr>
        <p:txBody>
          <a:bodyPr anchor="t">
            <a:normAutofit/>
          </a:bodyPr>
          <a:lstStyle/>
          <a:p>
            <a:r>
              <a:rPr lang="de-DE" dirty="0"/>
              <a:t>Exkurs: Training und Anwendung (=</a:t>
            </a:r>
            <a:r>
              <a:rPr lang="de-DE" dirty="0" err="1"/>
              <a:t>inferenz</a:t>
            </a:r>
            <a:r>
              <a:rPr lang="de-DE" dirty="0"/>
              <a:t>)</a:t>
            </a:r>
          </a:p>
        </p:txBody>
      </p:sp>
      <p:grpSp>
        <p:nvGrpSpPr>
          <p:cNvPr id="93" name="Gruppieren 92">
            <a:extLst>
              <a:ext uri="{FF2B5EF4-FFF2-40B4-BE49-F238E27FC236}">
                <a16:creationId xmlns:a16="http://schemas.microsoft.com/office/drawing/2014/main" id="{21272021-C9DC-4254-9C94-96F6DB157A6E}"/>
              </a:ext>
            </a:extLst>
          </p:cNvPr>
          <p:cNvGrpSpPr/>
          <p:nvPr/>
        </p:nvGrpSpPr>
        <p:grpSpPr>
          <a:xfrm>
            <a:off x="1917700" y="2078339"/>
            <a:ext cx="9865789" cy="2336904"/>
            <a:chOff x="1968500" y="2103202"/>
            <a:chExt cx="9865789" cy="2336904"/>
          </a:xfrm>
        </p:grpSpPr>
        <p:sp>
          <p:nvSpPr>
            <p:cNvPr id="90" name="Rechteck: abgerundete Ecken 89">
              <a:extLst>
                <a:ext uri="{FF2B5EF4-FFF2-40B4-BE49-F238E27FC236}">
                  <a16:creationId xmlns:a16="http://schemas.microsoft.com/office/drawing/2014/main" id="{59A99ECA-792D-44F9-9327-D908B8CC9141}"/>
                </a:ext>
              </a:extLst>
            </p:cNvPr>
            <p:cNvSpPr/>
            <p:nvPr/>
          </p:nvSpPr>
          <p:spPr>
            <a:xfrm>
              <a:off x="1968500" y="2103202"/>
              <a:ext cx="9865789" cy="2228300"/>
            </a:xfrm>
            <a:prstGeom prst="roundRect">
              <a:avLst/>
            </a:prstGeom>
            <a:solidFill>
              <a:schemeClr val="tx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3" name="Gruppieren 62">
              <a:extLst>
                <a:ext uri="{FF2B5EF4-FFF2-40B4-BE49-F238E27FC236}">
                  <a16:creationId xmlns:a16="http://schemas.microsoft.com/office/drawing/2014/main" id="{FAF1138C-3FCA-4A6E-AA6A-37ED1DD8C0CB}"/>
                </a:ext>
              </a:extLst>
            </p:cNvPr>
            <p:cNvGrpSpPr/>
            <p:nvPr/>
          </p:nvGrpSpPr>
          <p:grpSpPr>
            <a:xfrm>
              <a:off x="2241257" y="2146532"/>
              <a:ext cx="9391722" cy="2293574"/>
              <a:chOff x="1012874" y="3423506"/>
              <a:chExt cx="9391722" cy="2293574"/>
            </a:xfrm>
          </p:grpSpPr>
          <p:sp>
            <p:nvSpPr>
              <p:cNvPr id="58" name="Freihandform: Form 57">
                <a:extLst>
                  <a:ext uri="{FF2B5EF4-FFF2-40B4-BE49-F238E27FC236}">
                    <a16:creationId xmlns:a16="http://schemas.microsoft.com/office/drawing/2014/main" id="{6C04D054-BCFE-456A-AA07-09AC4F249821}"/>
                  </a:ext>
                </a:extLst>
              </p:cNvPr>
              <p:cNvSpPr/>
              <p:nvPr/>
            </p:nvSpPr>
            <p:spPr>
              <a:xfrm rot="2700000">
                <a:off x="7218992" y="3754097"/>
                <a:ext cx="1125415" cy="464234"/>
              </a:xfrm>
              <a:custGeom>
                <a:avLst/>
                <a:gdLst>
                  <a:gd name="connsiteX0" fmla="*/ 0 w 1125415"/>
                  <a:gd name="connsiteY0" fmla="*/ 464234 h 464234"/>
                  <a:gd name="connsiteX1" fmla="*/ 443132 w 1125415"/>
                  <a:gd name="connsiteY1" fmla="*/ 154745 h 464234"/>
                  <a:gd name="connsiteX2" fmla="*/ 1125415 w 1125415"/>
                  <a:gd name="connsiteY2" fmla="*/ 0 h 464234"/>
                </a:gdLst>
                <a:ahLst/>
                <a:cxnLst>
                  <a:cxn ang="0">
                    <a:pos x="connsiteX0" y="connsiteY0"/>
                  </a:cxn>
                  <a:cxn ang="0">
                    <a:pos x="connsiteX1" y="connsiteY1"/>
                  </a:cxn>
                  <a:cxn ang="0">
                    <a:pos x="connsiteX2" y="connsiteY2"/>
                  </a:cxn>
                </a:cxnLst>
                <a:rect l="l" t="t" r="r" b="b"/>
                <a:pathLst>
                  <a:path w="1125415" h="464234">
                    <a:moveTo>
                      <a:pt x="0" y="464234"/>
                    </a:moveTo>
                    <a:cubicBezTo>
                      <a:pt x="127781" y="348175"/>
                      <a:pt x="255563" y="232117"/>
                      <a:pt x="443132" y="154745"/>
                    </a:cubicBezTo>
                    <a:cubicBezTo>
                      <a:pt x="630701" y="77373"/>
                      <a:pt x="878058" y="38686"/>
                      <a:pt x="1125415" y="0"/>
                    </a:cubicBezTo>
                  </a:path>
                </a:pathLst>
              </a:custGeom>
              <a:noFill/>
              <a:ln w="15099" cap="flat">
                <a:solidFill>
                  <a:srgbClr val="ADB9CA"/>
                </a:solidFill>
                <a:prstDash val="solid"/>
                <a:miter/>
                <a:tailEnd type="stealth" w="lg" len="lg"/>
              </a:ln>
            </p:spPr>
            <p:txBody>
              <a:bodyPr rtlCol="0" anchor="ctr"/>
              <a:lstStyle/>
              <a:p>
                <a:pPr algn="ctr"/>
                <a:endParaRPr lang="de-DE" dirty="0"/>
              </a:p>
            </p:txBody>
          </p:sp>
          <p:grpSp>
            <p:nvGrpSpPr>
              <p:cNvPr id="62" name="Gruppieren 61">
                <a:extLst>
                  <a:ext uri="{FF2B5EF4-FFF2-40B4-BE49-F238E27FC236}">
                    <a16:creationId xmlns:a16="http://schemas.microsoft.com/office/drawing/2014/main" id="{EC8E76DE-CEBC-425B-8656-0EB2B796088F}"/>
                  </a:ext>
                </a:extLst>
              </p:cNvPr>
              <p:cNvGrpSpPr/>
              <p:nvPr/>
            </p:nvGrpSpPr>
            <p:grpSpPr>
              <a:xfrm>
                <a:off x="1012874" y="3532228"/>
                <a:ext cx="9391722" cy="2184852"/>
                <a:chOff x="1012874" y="3532228"/>
                <a:chExt cx="9391722" cy="2184852"/>
              </a:xfrm>
            </p:grpSpPr>
            <p:grpSp>
              <p:nvGrpSpPr>
                <p:cNvPr id="23" name="Gruppieren 22">
                  <a:extLst>
                    <a:ext uri="{FF2B5EF4-FFF2-40B4-BE49-F238E27FC236}">
                      <a16:creationId xmlns:a16="http://schemas.microsoft.com/office/drawing/2014/main" id="{78E2F9D4-1361-44CA-9D02-E89EF5EE1BBD}"/>
                    </a:ext>
                  </a:extLst>
                </p:cNvPr>
                <p:cNvGrpSpPr/>
                <p:nvPr/>
              </p:nvGrpSpPr>
              <p:grpSpPr>
                <a:xfrm>
                  <a:off x="2899608" y="4011969"/>
                  <a:ext cx="1218025" cy="1096587"/>
                  <a:chOff x="2712528" y="2768229"/>
                  <a:chExt cx="1218025" cy="1096587"/>
                </a:xfrm>
              </p:grpSpPr>
              <p:sp>
                <p:nvSpPr>
                  <p:cNvPr id="13" name="Textfeld 12">
                    <a:extLst>
                      <a:ext uri="{FF2B5EF4-FFF2-40B4-BE49-F238E27FC236}">
                        <a16:creationId xmlns:a16="http://schemas.microsoft.com/office/drawing/2014/main" id="{B3BD5A9A-B86E-D285-C473-918B028CCAED}"/>
                      </a:ext>
                    </a:extLst>
                  </p:cNvPr>
                  <p:cNvSpPr txBox="1"/>
                  <p:nvPr/>
                </p:nvSpPr>
                <p:spPr>
                  <a:xfrm>
                    <a:off x="2712528" y="3495484"/>
                    <a:ext cx="1218025" cy="369332"/>
                  </a:xfrm>
                  <a:prstGeom prst="rect">
                    <a:avLst/>
                  </a:prstGeom>
                  <a:noFill/>
                </p:spPr>
                <p:txBody>
                  <a:bodyPr wrap="square" rtlCol="0">
                    <a:spAutoFit/>
                  </a:bodyPr>
                  <a:lstStyle/>
                  <a:p>
                    <a:pPr algn="ctr"/>
                    <a:r>
                      <a:rPr lang="de-DE" dirty="0"/>
                      <a:t>KI-Modell</a:t>
                    </a:r>
                  </a:p>
                </p:txBody>
              </p:sp>
              <p:grpSp>
                <p:nvGrpSpPr>
                  <p:cNvPr id="20" name="Gruppieren 19">
                    <a:extLst>
                      <a:ext uri="{FF2B5EF4-FFF2-40B4-BE49-F238E27FC236}">
                        <a16:creationId xmlns:a16="http://schemas.microsoft.com/office/drawing/2014/main" id="{8AAE9879-F661-4B81-A3A8-73819FCB69D1}"/>
                      </a:ext>
                    </a:extLst>
                  </p:cNvPr>
                  <p:cNvGrpSpPr/>
                  <p:nvPr/>
                </p:nvGrpSpPr>
                <p:grpSpPr>
                  <a:xfrm>
                    <a:off x="2975531" y="2768229"/>
                    <a:ext cx="693593" cy="693594"/>
                    <a:chOff x="2820556" y="2784096"/>
                    <a:chExt cx="757877" cy="757878"/>
                  </a:xfrm>
                </p:grpSpPr>
                <p:sp>
                  <p:nvSpPr>
                    <p:cNvPr id="39" name="Freihandform: Form 38">
                      <a:extLst>
                        <a:ext uri="{FF2B5EF4-FFF2-40B4-BE49-F238E27FC236}">
                          <a16:creationId xmlns:a16="http://schemas.microsoft.com/office/drawing/2014/main" id="{7DD4B9F1-082A-43A8-B2E5-06608F190557}"/>
                        </a:ext>
                      </a:extLst>
                    </p:cNvPr>
                    <p:cNvSpPr/>
                    <p:nvPr/>
                  </p:nvSpPr>
                  <p:spPr>
                    <a:xfrm>
                      <a:off x="2820556" y="2784096"/>
                      <a:ext cx="757877" cy="757878"/>
                    </a:xfrm>
                    <a:custGeom>
                      <a:avLst/>
                      <a:gdLst>
                        <a:gd name="connsiteX0" fmla="*/ -82 w 1452761"/>
                        <a:gd name="connsiteY0" fmla="*/ 725699 h 1452762"/>
                        <a:gd name="connsiteX1" fmla="*/ 726299 w 1452761"/>
                        <a:gd name="connsiteY1" fmla="*/ -682 h 1452762"/>
                        <a:gd name="connsiteX2" fmla="*/ 1452680 w 1452761"/>
                        <a:gd name="connsiteY2" fmla="*/ 725699 h 1452762"/>
                        <a:gd name="connsiteX3" fmla="*/ 726299 w 1452761"/>
                        <a:gd name="connsiteY3" fmla="*/ 1452080 h 1452762"/>
                        <a:gd name="connsiteX4" fmla="*/ -82 w 1452761"/>
                        <a:gd name="connsiteY4" fmla="*/ 725699 h 145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761" h="1452762">
                          <a:moveTo>
                            <a:pt x="-82" y="725699"/>
                          </a:moveTo>
                          <a:cubicBezTo>
                            <a:pt x="-82" y="324526"/>
                            <a:pt x="325126" y="-682"/>
                            <a:pt x="726299" y="-682"/>
                          </a:cubicBezTo>
                          <a:cubicBezTo>
                            <a:pt x="1127472" y="-682"/>
                            <a:pt x="1452680" y="324526"/>
                            <a:pt x="1452680" y="725699"/>
                          </a:cubicBezTo>
                          <a:cubicBezTo>
                            <a:pt x="1452680" y="1126872"/>
                            <a:pt x="1127472" y="1452080"/>
                            <a:pt x="726299" y="1452080"/>
                          </a:cubicBezTo>
                          <a:cubicBezTo>
                            <a:pt x="325126" y="1452080"/>
                            <a:pt x="-82" y="1126872"/>
                            <a:pt x="-82" y="725699"/>
                          </a:cubicBezTo>
                          <a:close/>
                        </a:path>
                      </a:pathLst>
                    </a:custGeom>
                    <a:solidFill>
                      <a:srgbClr val="D6DCE5"/>
                    </a:solidFill>
                    <a:ln w="15099" cap="flat">
                      <a:solidFill>
                        <a:srgbClr val="ADB9CA"/>
                      </a:solidFill>
                      <a:prstDash val="solid"/>
                      <a:miter/>
                    </a:ln>
                  </p:spPr>
                  <p:txBody>
                    <a:bodyPr rtlCol="0" anchor="ctr"/>
                    <a:lstStyle/>
                    <a:p>
                      <a:endParaRPr lang="de-DE"/>
                    </a:p>
                  </p:txBody>
                </p:sp>
                <p:pic>
                  <p:nvPicPr>
                    <p:cNvPr id="42" name="Grafik 41">
                      <a:extLst>
                        <a:ext uri="{FF2B5EF4-FFF2-40B4-BE49-F238E27FC236}">
                          <a16:creationId xmlns:a16="http://schemas.microsoft.com/office/drawing/2014/main" id="{33B1CB7A-2040-4151-BBA3-40E9A6EF4F1C}"/>
                        </a:ext>
                      </a:extLst>
                    </p:cNvPr>
                    <p:cNvPicPr>
                      <a:picLocks noChangeAspect="1"/>
                    </p:cNvPicPr>
                    <p:nvPr/>
                  </p:nvPicPr>
                  <p:blipFill>
                    <a:blip r:embed="rId3"/>
                    <a:stretch>
                      <a:fillRect/>
                    </a:stretch>
                  </p:blipFill>
                  <p:spPr>
                    <a:xfrm>
                      <a:off x="2955462" y="2922439"/>
                      <a:ext cx="486348" cy="486348"/>
                    </a:xfrm>
                    <a:custGeom>
                      <a:avLst/>
                      <a:gdLst>
                        <a:gd name="connsiteX0" fmla="*/ 1335 w 932272"/>
                        <a:gd name="connsiteY0" fmla="*/ 206 h 932272"/>
                        <a:gd name="connsiteX1" fmla="*/ 933607 w 932272"/>
                        <a:gd name="connsiteY1" fmla="*/ 206 h 932272"/>
                        <a:gd name="connsiteX2" fmla="*/ 933607 w 932272"/>
                        <a:gd name="connsiteY2" fmla="*/ 932478 h 932272"/>
                        <a:gd name="connsiteX3" fmla="*/ 1335 w 932272"/>
                        <a:gd name="connsiteY3" fmla="*/ 932478 h 932272"/>
                      </a:gdLst>
                      <a:ahLst/>
                      <a:cxnLst>
                        <a:cxn ang="0">
                          <a:pos x="connsiteX0" y="connsiteY0"/>
                        </a:cxn>
                        <a:cxn ang="0">
                          <a:pos x="connsiteX1" y="connsiteY1"/>
                        </a:cxn>
                        <a:cxn ang="0">
                          <a:pos x="connsiteX2" y="connsiteY2"/>
                        </a:cxn>
                        <a:cxn ang="0">
                          <a:pos x="connsiteX3" y="connsiteY3"/>
                        </a:cxn>
                      </a:cxnLst>
                      <a:rect l="l" t="t" r="r" b="b"/>
                      <a:pathLst>
                        <a:path w="932272" h="932272">
                          <a:moveTo>
                            <a:pt x="1335" y="206"/>
                          </a:moveTo>
                          <a:lnTo>
                            <a:pt x="933607" y="206"/>
                          </a:lnTo>
                          <a:lnTo>
                            <a:pt x="933607" y="932478"/>
                          </a:lnTo>
                          <a:lnTo>
                            <a:pt x="1335" y="932478"/>
                          </a:lnTo>
                          <a:close/>
                        </a:path>
                      </a:pathLst>
                    </a:custGeom>
                  </p:spPr>
                </p:pic>
              </p:grpSp>
            </p:grpSp>
            <p:sp>
              <p:nvSpPr>
                <p:cNvPr id="22" name="Rechteck: abgerundete Ecken 21">
                  <a:extLst>
                    <a:ext uri="{FF2B5EF4-FFF2-40B4-BE49-F238E27FC236}">
                      <a16:creationId xmlns:a16="http://schemas.microsoft.com/office/drawing/2014/main" id="{23C59308-CA3C-4F42-B941-462A35B5BB8A}"/>
                    </a:ext>
                  </a:extLst>
                </p:cNvPr>
                <p:cNvSpPr/>
                <p:nvPr/>
              </p:nvSpPr>
              <p:spPr>
                <a:xfrm>
                  <a:off x="1012874" y="4354886"/>
                  <a:ext cx="879231" cy="416121"/>
                </a:xfrm>
                <a:prstGeom prst="roundRect">
                  <a:avLst/>
                </a:prstGeom>
                <a:solidFill>
                  <a:srgbClr val="D6DCE5"/>
                </a:solidFill>
                <a:ln w="15099" cap="flat">
                  <a:solidFill>
                    <a:srgbClr val="ADB9C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solidFill>
                        <a:schemeClr val="tx1"/>
                      </a:solidFill>
                    </a:rPr>
                    <a:t>Daten</a:t>
                  </a:r>
                </a:p>
              </p:txBody>
            </p:sp>
            <p:sp>
              <p:nvSpPr>
                <p:cNvPr id="46" name="Rechteck: abgerundete Ecken 45">
                  <a:extLst>
                    <a:ext uri="{FF2B5EF4-FFF2-40B4-BE49-F238E27FC236}">
                      <a16:creationId xmlns:a16="http://schemas.microsoft.com/office/drawing/2014/main" id="{81FBCEDC-77FD-4EAF-9AAE-8620176DFBD4}"/>
                    </a:ext>
                  </a:extLst>
                </p:cNvPr>
                <p:cNvSpPr/>
                <p:nvPr/>
              </p:nvSpPr>
              <p:spPr>
                <a:xfrm>
                  <a:off x="5365994" y="5018929"/>
                  <a:ext cx="1457906" cy="416121"/>
                </a:xfrm>
                <a:prstGeom prst="roundRect">
                  <a:avLst/>
                </a:prstGeom>
                <a:solidFill>
                  <a:srgbClr val="D6DCE5"/>
                </a:solidFill>
                <a:ln w="15099" cap="flat">
                  <a:solidFill>
                    <a:srgbClr val="ADB9C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solidFill>
                        <a:schemeClr val="tx1"/>
                      </a:solidFill>
                    </a:rPr>
                    <a:t>Vorhersage</a:t>
                  </a:r>
                </a:p>
              </p:txBody>
            </p:sp>
            <p:sp>
              <p:nvSpPr>
                <p:cNvPr id="47" name="Rechteck: abgerundete Ecken 46">
                  <a:extLst>
                    <a:ext uri="{FF2B5EF4-FFF2-40B4-BE49-F238E27FC236}">
                      <a16:creationId xmlns:a16="http://schemas.microsoft.com/office/drawing/2014/main" id="{5C169E1C-E414-4090-8F40-F3A5F6D8F49C}"/>
                    </a:ext>
                  </a:extLst>
                </p:cNvPr>
                <p:cNvSpPr/>
                <p:nvPr/>
              </p:nvSpPr>
              <p:spPr>
                <a:xfrm>
                  <a:off x="5060548" y="3532228"/>
                  <a:ext cx="2068798" cy="416121"/>
                </a:xfrm>
                <a:prstGeom prst="roundRect">
                  <a:avLst/>
                </a:prstGeom>
                <a:solidFill>
                  <a:srgbClr val="D6DCE5"/>
                </a:solidFill>
                <a:ln w="15099" cap="flat">
                  <a:solidFill>
                    <a:srgbClr val="ADB9C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solidFill>
                        <a:schemeClr val="tx1"/>
                      </a:solidFill>
                    </a:rPr>
                    <a:t>Modellanpassung</a:t>
                  </a:r>
                </a:p>
              </p:txBody>
            </p:sp>
            <p:sp>
              <p:nvSpPr>
                <p:cNvPr id="48" name="Rechteck: abgerundete Ecken 47">
                  <a:extLst>
                    <a:ext uri="{FF2B5EF4-FFF2-40B4-BE49-F238E27FC236}">
                      <a16:creationId xmlns:a16="http://schemas.microsoft.com/office/drawing/2014/main" id="{DEE3F259-F8A0-4631-A833-2F34076BF945}"/>
                    </a:ext>
                  </a:extLst>
                </p:cNvPr>
                <p:cNvSpPr/>
                <p:nvPr/>
              </p:nvSpPr>
              <p:spPr>
                <a:xfrm>
                  <a:off x="8335798" y="4249742"/>
                  <a:ext cx="2068798" cy="621042"/>
                </a:xfrm>
                <a:prstGeom prst="roundRect">
                  <a:avLst/>
                </a:prstGeom>
                <a:solidFill>
                  <a:srgbClr val="D6DCE5"/>
                </a:solidFill>
                <a:ln w="15099" cap="flat">
                  <a:solidFill>
                    <a:srgbClr val="ADB9C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solidFill>
                        <a:schemeClr val="tx1"/>
                      </a:solidFill>
                    </a:rPr>
                    <a:t>Vorhersage auf Fehler prüfen</a:t>
                  </a:r>
                </a:p>
              </p:txBody>
            </p:sp>
            <p:cxnSp>
              <p:nvCxnSpPr>
                <p:cNvPr id="25" name="Gerade Verbindung mit Pfeil 24">
                  <a:extLst>
                    <a:ext uri="{FF2B5EF4-FFF2-40B4-BE49-F238E27FC236}">
                      <a16:creationId xmlns:a16="http://schemas.microsoft.com/office/drawing/2014/main" id="{D0298EAC-0845-494F-800F-02D8A854D4A4}"/>
                    </a:ext>
                  </a:extLst>
                </p:cNvPr>
                <p:cNvCxnSpPr>
                  <a:stCxn id="22" idx="3"/>
                </p:cNvCxnSpPr>
                <p:nvPr/>
              </p:nvCxnSpPr>
              <p:spPr>
                <a:xfrm flipV="1">
                  <a:off x="1892105" y="4560263"/>
                  <a:ext cx="1195753" cy="2684"/>
                </a:xfrm>
                <a:prstGeom prst="straightConnector1">
                  <a:avLst/>
                </a:prstGeom>
                <a:solidFill>
                  <a:srgbClr val="D6DCE5"/>
                </a:solidFill>
                <a:ln w="15099" cap="flat">
                  <a:solidFill>
                    <a:srgbClr val="ADB9CA"/>
                  </a:solidFill>
                  <a:prstDash val="solid"/>
                  <a:miter/>
                  <a:tailEnd type="stealth" w="lg" len="lg"/>
                </a:ln>
              </p:spPr>
            </p:cxnSp>
            <p:sp>
              <p:nvSpPr>
                <p:cNvPr id="57" name="Freihandform: Form 56">
                  <a:extLst>
                    <a:ext uri="{FF2B5EF4-FFF2-40B4-BE49-F238E27FC236}">
                      <a16:creationId xmlns:a16="http://schemas.microsoft.com/office/drawing/2014/main" id="{FD3735E7-A52D-4D2C-8937-56319500C8BE}"/>
                    </a:ext>
                  </a:extLst>
                </p:cNvPr>
                <p:cNvSpPr/>
                <p:nvPr/>
              </p:nvSpPr>
              <p:spPr>
                <a:xfrm>
                  <a:off x="3854548" y="3734972"/>
                  <a:ext cx="1125415" cy="464234"/>
                </a:xfrm>
                <a:custGeom>
                  <a:avLst/>
                  <a:gdLst>
                    <a:gd name="connsiteX0" fmla="*/ 0 w 1125415"/>
                    <a:gd name="connsiteY0" fmla="*/ 464234 h 464234"/>
                    <a:gd name="connsiteX1" fmla="*/ 443132 w 1125415"/>
                    <a:gd name="connsiteY1" fmla="*/ 154745 h 464234"/>
                    <a:gd name="connsiteX2" fmla="*/ 1125415 w 1125415"/>
                    <a:gd name="connsiteY2" fmla="*/ 0 h 464234"/>
                  </a:gdLst>
                  <a:ahLst/>
                  <a:cxnLst>
                    <a:cxn ang="0">
                      <a:pos x="connsiteX0" y="connsiteY0"/>
                    </a:cxn>
                    <a:cxn ang="0">
                      <a:pos x="connsiteX1" y="connsiteY1"/>
                    </a:cxn>
                    <a:cxn ang="0">
                      <a:pos x="connsiteX2" y="connsiteY2"/>
                    </a:cxn>
                  </a:cxnLst>
                  <a:rect l="l" t="t" r="r" b="b"/>
                  <a:pathLst>
                    <a:path w="1125415" h="464234">
                      <a:moveTo>
                        <a:pt x="0" y="464234"/>
                      </a:moveTo>
                      <a:cubicBezTo>
                        <a:pt x="127781" y="348175"/>
                        <a:pt x="255563" y="232117"/>
                        <a:pt x="443132" y="154745"/>
                      </a:cubicBezTo>
                      <a:cubicBezTo>
                        <a:pt x="630701" y="77373"/>
                        <a:pt x="878058" y="38686"/>
                        <a:pt x="1125415" y="0"/>
                      </a:cubicBezTo>
                    </a:path>
                  </a:pathLst>
                </a:custGeom>
                <a:noFill/>
                <a:ln w="15099" cap="flat">
                  <a:solidFill>
                    <a:srgbClr val="ADB9CA"/>
                  </a:solidFill>
                  <a:prstDash val="solid"/>
                  <a:miter/>
                  <a:tailEnd type="stealth" w="lg" len="lg"/>
                </a:ln>
              </p:spPr>
              <p:txBody>
                <a:bodyPr rtlCol="0" anchor="ctr"/>
                <a:lstStyle/>
                <a:p>
                  <a:pPr algn="ctr"/>
                  <a:endParaRPr lang="de-DE"/>
                </a:p>
              </p:txBody>
            </p:sp>
            <p:sp>
              <p:nvSpPr>
                <p:cNvPr id="59" name="Freihandform: Form 58">
                  <a:extLst>
                    <a:ext uri="{FF2B5EF4-FFF2-40B4-BE49-F238E27FC236}">
                      <a16:creationId xmlns:a16="http://schemas.microsoft.com/office/drawing/2014/main" id="{2505E8B7-5F48-43FE-8ACF-F0E7BDB849A7}"/>
                    </a:ext>
                  </a:extLst>
                </p:cNvPr>
                <p:cNvSpPr/>
                <p:nvPr/>
              </p:nvSpPr>
              <p:spPr>
                <a:xfrm rot="10800000">
                  <a:off x="6935372" y="4892976"/>
                  <a:ext cx="1335722" cy="464234"/>
                </a:xfrm>
                <a:custGeom>
                  <a:avLst/>
                  <a:gdLst>
                    <a:gd name="connsiteX0" fmla="*/ 0 w 1125415"/>
                    <a:gd name="connsiteY0" fmla="*/ 464234 h 464234"/>
                    <a:gd name="connsiteX1" fmla="*/ 443132 w 1125415"/>
                    <a:gd name="connsiteY1" fmla="*/ 154745 h 464234"/>
                    <a:gd name="connsiteX2" fmla="*/ 1125415 w 1125415"/>
                    <a:gd name="connsiteY2" fmla="*/ 0 h 464234"/>
                  </a:gdLst>
                  <a:ahLst/>
                  <a:cxnLst>
                    <a:cxn ang="0">
                      <a:pos x="connsiteX0" y="connsiteY0"/>
                    </a:cxn>
                    <a:cxn ang="0">
                      <a:pos x="connsiteX1" y="connsiteY1"/>
                    </a:cxn>
                    <a:cxn ang="0">
                      <a:pos x="connsiteX2" y="connsiteY2"/>
                    </a:cxn>
                  </a:cxnLst>
                  <a:rect l="l" t="t" r="r" b="b"/>
                  <a:pathLst>
                    <a:path w="1125415" h="464234">
                      <a:moveTo>
                        <a:pt x="0" y="464234"/>
                      </a:moveTo>
                      <a:cubicBezTo>
                        <a:pt x="127781" y="348175"/>
                        <a:pt x="255563" y="232117"/>
                        <a:pt x="443132" y="154745"/>
                      </a:cubicBezTo>
                      <a:cubicBezTo>
                        <a:pt x="630701" y="77373"/>
                        <a:pt x="878058" y="38686"/>
                        <a:pt x="1125415" y="0"/>
                      </a:cubicBezTo>
                    </a:path>
                  </a:pathLst>
                </a:custGeom>
                <a:noFill/>
                <a:ln w="15099" cap="flat">
                  <a:solidFill>
                    <a:srgbClr val="ADB9CA"/>
                  </a:solidFill>
                  <a:prstDash val="solid"/>
                  <a:miter/>
                  <a:tailEnd type="stealth" w="lg" len="lg"/>
                </a:ln>
              </p:spPr>
              <p:txBody>
                <a:bodyPr rtlCol="0" anchor="ctr"/>
                <a:lstStyle/>
                <a:p>
                  <a:pPr algn="ctr"/>
                  <a:endParaRPr lang="de-DE"/>
                </a:p>
              </p:txBody>
            </p:sp>
            <p:sp>
              <p:nvSpPr>
                <p:cNvPr id="61" name="Freihandform: Form 60">
                  <a:extLst>
                    <a:ext uri="{FF2B5EF4-FFF2-40B4-BE49-F238E27FC236}">
                      <a16:creationId xmlns:a16="http://schemas.microsoft.com/office/drawing/2014/main" id="{689AD64D-EAE7-4A08-BA5B-6424B486DE3E}"/>
                    </a:ext>
                  </a:extLst>
                </p:cNvPr>
                <p:cNvSpPr/>
                <p:nvPr/>
              </p:nvSpPr>
              <p:spPr>
                <a:xfrm rot="13500000">
                  <a:off x="4087942" y="4855807"/>
                  <a:ext cx="1131095" cy="591451"/>
                </a:xfrm>
                <a:custGeom>
                  <a:avLst/>
                  <a:gdLst>
                    <a:gd name="connsiteX0" fmla="*/ 0 w 1125415"/>
                    <a:gd name="connsiteY0" fmla="*/ 464234 h 464234"/>
                    <a:gd name="connsiteX1" fmla="*/ 443132 w 1125415"/>
                    <a:gd name="connsiteY1" fmla="*/ 154745 h 464234"/>
                    <a:gd name="connsiteX2" fmla="*/ 1125415 w 1125415"/>
                    <a:gd name="connsiteY2" fmla="*/ 0 h 464234"/>
                  </a:gdLst>
                  <a:ahLst/>
                  <a:cxnLst>
                    <a:cxn ang="0">
                      <a:pos x="connsiteX0" y="connsiteY0"/>
                    </a:cxn>
                    <a:cxn ang="0">
                      <a:pos x="connsiteX1" y="connsiteY1"/>
                    </a:cxn>
                    <a:cxn ang="0">
                      <a:pos x="connsiteX2" y="connsiteY2"/>
                    </a:cxn>
                  </a:cxnLst>
                  <a:rect l="l" t="t" r="r" b="b"/>
                  <a:pathLst>
                    <a:path w="1125415" h="464234">
                      <a:moveTo>
                        <a:pt x="0" y="464234"/>
                      </a:moveTo>
                      <a:cubicBezTo>
                        <a:pt x="127781" y="348175"/>
                        <a:pt x="255563" y="232117"/>
                        <a:pt x="443132" y="154745"/>
                      </a:cubicBezTo>
                      <a:cubicBezTo>
                        <a:pt x="630701" y="77373"/>
                        <a:pt x="878058" y="38686"/>
                        <a:pt x="1125415" y="0"/>
                      </a:cubicBezTo>
                    </a:path>
                  </a:pathLst>
                </a:custGeom>
                <a:noFill/>
                <a:ln w="15099" cap="flat">
                  <a:solidFill>
                    <a:srgbClr val="ADB9CA"/>
                  </a:solidFill>
                  <a:prstDash val="solid"/>
                  <a:miter/>
                  <a:tailEnd type="stealth" w="lg" len="lg"/>
                </a:ln>
              </p:spPr>
              <p:txBody>
                <a:bodyPr rtlCol="0" anchor="ctr"/>
                <a:lstStyle/>
                <a:p>
                  <a:pPr algn="ctr"/>
                  <a:endParaRPr lang="de-DE"/>
                </a:p>
              </p:txBody>
            </p:sp>
          </p:grpSp>
        </p:grpSp>
      </p:grpSp>
      <p:grpSp>
        <p:nvGrpSpPr>
          <p:cNvPr id="92" name="Gruppieren 91">
            <a:extLst>
              <a:ext uri="{FF2B5EF4-FFF2-40B4-BE49-F238E27FC236}">
                <a16:creationId xmlns:a16="http://schemas.microsoft.com/office/drawing/2014/main" id="{535DD6F3-070A-4B19-8DB9-BEFDB791F57F}"/>
              </a:ext>
            </a:extLst>
          </p:cNvPr>
          <p:cNvGrpSpPr/>
          <p:nvPr/>
        </p:nvGrpSpPr>
        <p:grpSpPr>
          <a:xfrm>
            <a:off x="1917700" y="4546461"/>
            <a:ext cx="6763290" cy="1542308"/>
            <a:chOff x="3061528" y="4608499"/>
            <a:chExt cx="6763290" cy="1542308"/>
          </a:xfrm>
        </p:grpSpPr>
        <p:sp>
          <p:nvSpPr>
            <p:cNvPr id="91" name="Rechteck: abgerundete Ecken 90">
              <a:extLst>
                <a:ext uri="{FF2B5EF4-FFF2-40B4-BE49-F238E27FC236}">
                  <a16:creationId xmlns:a16="http://schemas.microsoft.com/office/drawing/2014/main" id="{5000423C-143A-4028-921C-A3D88EA75CC4}"/>
                </a:ext>
              </a:extLst>
            </p:cNvPr>
            <p:cNvSpPr/>
            <p:nvPr/>
          </p:nvSpPr>
          <p:spPr>
            <a:xfrm>
              <a:off x="3061528" y="4608499"/>
              <a:ext cx="6763290" cy="1542308"/>
            </a:xfrm>
            <a:prstGeom prst="roundRect">
              <a:avLst/>
            </a:prstGeom>
            <a:solidFill>
              <a:schemeClr val="tx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9" name="Gruppieren 88">
              <a:extLst>
                <a:ext uri="{FF2B5EF4-FFF2-40B4-BE49-F238E27FC236}">
                  <a16:creationId xmlns:a16="http://schemas.microsoft.com/office/drawing/2014/main" id="{E8A88404-B6C3-4676-AA80-3F183D9D0179}"/>
                </a:ext>
              </a:extLst>
            </p:cNvPr>
            <p:cNvGrpSpPr/>
            <p:nvPr/>
          </p:nvGrpSpPr>
          <p:grpSpPr>
            <a:xfrm>
              <a:off x="3299034" y="4799479"/>
              <a:ext cx="6282102" cy="1343714"/>
              <a:chOff x="1052632" y="4837932"/>
              <a:chExt cx="6282102" cy="1343714"/>
            </a:xfrm>
          </p:grpSpPr>
          <p:sp>
            <p:nvSpPr>
              <p:cNvPr id="76" name="Textfeld 75">
                <a:extLst>
                  <a:ext uri="{FF2B5EF4-FFF2-40B4-BE49-F238E27FC236}">
                    <a16:creationId xmlns:a16="http://schemas.microsoft.com/office/drawing/2014/main" id="{54D71BF4-9B28-4D27-BA92-4A6C79D2F1CC}"/>
                  </a:ext>
                </a:extLst>
              </p:cNvPr>
              <p:cNvSpPr txBox="1"/>
              <p:nvPr/>
            </p:nvSpPr>
            <p:spPr>
              <a:xfrm>
                <a:off x="3536274" y="5535315"/>
                <a:ext cx="1320994" cy="646331"/>
              </a:xfrm>
              <a:prstGeom prst="rect">
                <a:avLst/>
              </a:prstGeom>
              <a:noFill/>
            </p:spPr>
            <p:txBody>
              <a:bodyPr wrap="square" rtlCol="0">
                <a:spAutoFit/>
              </a:bodyPr>
              <a:lstStyle/>
              <a:p>
                <a:pPr algn="ctr"/>
                <a:r>
                  <a:rPr lang="de-DE" dirty="0"/>
                  <a:t>Trainiertes</a:t>
                </a:r>
              </a:p>
              <a:p>
                <a:pPr algn="ctr"/>
                <a:r>
                  <a:rPr lang="de-DE" dirty="0"/>
                  <a:t>KI-Modell</a:t>
                </a:r>
              </a:p>
            </p:txBody>
          </p:sp>
          <p:sp>
            <p:nvSpPr>
              <p:cNvPr id="78" name="Freihandform: Form 77">
                <a:extLst>
                  <a:ext uri="{FF2B5EF4-FFF2-40B4-BE49-F238E27FC236}">
                    <a16:creationId xmlns:a16="http://schemas.microsoft.com/office/drawing/2014/main" id="{97313BBF-7E7E-48F4-840B-A49FC9648669}"/>
                  </a:ext>
                </a:extLst>
              </p:cNvPr>
              <p:cNvSpPr/>
              <p:nvPr/>
            </p:nvSpPr>
            <p:spPr>
              <a:xfrm>
                <a:off x="3850761" y="4837932"/>
                <a:ext cx="693593" cy="693594"/>
              </a:xfrm>
              <a:custGeom>
                <a:avLst/>
                <a:gdLst>
                  <a:gd name="connsiteX0" fmla="*/ -82 w 1452761"/>
                  <a:gd name="connsiteY0" fmla="*/ 725699 h 1452762"/>
                  <a:gd name="connsiteX1" fmla="*/ 726299 w 1452761"/>
                  <a:gd name="connsiteY1" fmla="*/ -682 h 1452762"/>
                  <a:gd name="connsiteX2" fmla="*/ 1452680 w 1452761"/>
                  <a:gd name="connsiteY2" fmla="*/ 725699 h 1452762"/>
                  <a:gd name="connsiteX3" fmla="*/ 726299 w 1452761"/>
                  <a:gd name="connsiteY3" fmla="*/ 1452080 h 1452762"/>
                  <a:gd name="connsiteX4" fmla="*/ -82 w 1452761"/>
                  <a:gd name="connsiteY4" fmla="*/ 725699 h 145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761" h="1452762">
                    <a:moveTo>
                      <a:pt x="-82" y="725699"/>
                    </a:moveTo>
                    <a:cubicBezTo>
                      <a:pt x="-82" y="324526"/>
                      <a:pt x="325126" y="-682"/>
                      <a:pt x="726299" y="-682"/>
                    </a:cubicBezTo>
                    <a:cubicBezTo>
                      <a:pt x="1127472" y="-682"/>
                      <a:pt x="1452680" y="324526"/>
                      <a:pt x="1452680" y="725699"/>
                    </a:cubicBezTo>
                    <a:cubicBezTo>
                      <a:pt x="1452680" y="1126872"/>
                      <a:pt x="1127472" y="1452080"/>
                      <a:pt x="726299" y="1452080"/>
                    </a:cubicBezTo>
                    <a:cubicBezTo>
                      <a:pt x="325126" y="1452080"/>
                      <a:pt x="-82" y="1126872"/>
                      <a:pt x="-82" y="725699"/>
                    </a:cubicBezTo>
                    <a:close/>
                  </a:path>
                </a:pathLst>
              </a:custGeom>
              <a:solidFill>
                <a:srgbClr val="C5E0B4"/>
              </a:solidFill>
              <a:ln w="15099" cap="flat">
                <a:solidFill>
                  <a:srgbClr val="A9D18E"/>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de-DE"/>
              </a:p>
            </p:txBody>
          </p:sp>
          <p:pic>
            <p:nvPicPr>
              <p:cNvPr id="79" name="Grafik 78">
                <a:extLst>
                  <a:ext uri="{FF2B5EF4-FFF2-40B4-BE49-F238E27FC236}">
                    <a16:creationId xmlns:a16="http://schemas.microsoft.com/office/drawing/2014/main" id="{8CA56552-AF22-477F-BE42-8C32915C9E11}"/>
                  </a:ext>
                </a:extLst>
              </p:cNvPr>
              <p:cNvPicPr>
                <a:picLocks noChangeAspect="1"/>
              </p:cNvPicPr>
              <p:nvPr/>
            </p:nvPicPr>
            <p:blipFill>
              <a:blip r:embed="rId3"/>
              <a:stretch>
                <a:fillRect/>
              </a:stretch>
            </p:blipFill>
            <p:spPr>
              <a:xfrm>
                <a:off x="3974224" y="4964541"/>
                <a:ext cx="445095" cy="445095"/>
              </a:xfrm>
              <a:custGeom>
                <a:avLst/>
                <a:gdLst>
                  <a:gd name="connsiteX0" fmla="*/ 1335 w 932272"/>
                  <a:gd name="connsiteY0" fmla="*/ 206 h 932272"/>
                  <a:gd name="connsiteX1" fmla="*/ 933607 w 932272"/>
                  <a:gd name="connsiteY1" fmla="*/ 206 h 932272"/>
                  <a:gd name="connsiteX2" fmla="*/ 933607 w 932272"/>
                  <a:gd name="connsiteY2" fmla="*/ 932478 h 932272"/>
                  <a:gd name="connsiteX3" fmla="*/ 1335 w 932272"/>
                  <a:gd name="connsiteY3" fmla="*/ 932478 h 932272"/>
                </a:gdLst>
                <a:ahLst/>
                <a:cxnLst>
                  <a:cxn ang="0">
                    <a:pos x="connsiteX0" y="connsiteY0"/>
                  </a:cxn>
                  <a:cxn ang="0">
                    <a:pos x="connsiteX1" y="connsiteY1"/>
                  </a:cxn>
                  <a:cxn ang="0">
                    <a:pos x="connsiteX2" y="connsiteY2"/>
                  </a:cxn>
                  <a:cxn ang="0">
                    <a:pos x="connsiteX3" y="connsiteY3"/>
                  </a:cxn>
                </a:cxnLst>
                <a:rect l="l" t="t" r="r" b="b"/>
                <a:pathLst>
                  <a:path w="932272" h="932272">
                    <a:moveTo>
                      <a:pt x="1335" y="206"/>
                    </a:moveTo>
                    <a:lnTo>
                      <a:pt x="933607" y="206"/>
                    </a:lnTo>
                    <a:lnTo>
                      <a:pt x="933607" y="932478"/>
                    </a:lnTo>
                    <a:lnTo>
                      <a:pt x="1335" y="932478"/>
                    </a:lnTo>
                    <a:close/>
                  </a:path>
                </a:pathLst>
              </a:custGeom>
            </p:spPr>
          </p:pic>
          <p:sp>
            <p:nvSpPr>
              <p:cNvPr id="68" name="Rechteck: abgerundete Ecken 67">
                <a:extLst>
                  <a:ext uri="{FF2B5EF4-FFF2-40B4-BE49-F238E27FC236}">
                    <a16:creationId xmlns:a16="http://schemas.microsoft.com/office/drawing/2014/main" id="{B06E137E-2456-4303-9624-5D22084756CA}"/>
                  </a:ext>
                </a:extLst>
              </p:cNvPr>
              <p:cNvSpPr/>
              <p:nvPr/>
            </p:nvSpPr>
            <p:spPr>
              <a:xfrm>
                <a:off x="1052632" y="5059951"/>
                <a:ext cx="1536782" cy="632429"/>
              </a:xfrm>
              <a:prstGeom prst="roundRect">
                <a:avLst/>
              </a:prstGeom>
              <a:solidFill>
                <a:srgbClr val="C5E0B4"/>
              </a:solidFill>
              <a:ln w="15099" cap="flat">
                <a:solidFill>
                  <a:srgbClr val="A9D18E"/>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Unbekannte</a:t>
                </a:r>
              </a:p>
              <a:p>
                <a:pPr algn="ctr"/>
                <a:r>
                  <a:rPr lang="de-DE" dirty="0"/>
                  <a:t>Daten</a:t>
                </a:r>
              </a:p>
            </p:txBody>
          </p:sp>
          <p:sp>
            <p:nvSpPr>
              <p:cNvPr id="69" name="Rechteck: abgerundete Ecken 68">
                <a:extLst>
                  <a:ext uri="{FF2B5EF4-FFF2-40B4-BE49-F238E27FC236}">
                    <a16:creationId xmlns:a16="http://schemas.microsoft.com/office/drawing/2014/main" id="{FF896744-6B37-4D12-85AA-B43FFFF2C148}"/>
                  </a:ext>
                </a:extLst>
              </p:cNvPr>
              <p:cNvSpPr/>
              <p:nvPr/>
            </p:nvSpPr>
            <p:spPr>
              <a:xfrm>
                <a:off x="5876828" y="5168104"/>
                <a:ext cx="1457906" cy="416121"/>
              </a:xfrm>
              <a:prstGeom prst="roundRect">
                <a:avLst/>
              </a:prstGeom>
              <a:solidFill>
                <a:srgbClr val="C5E0B4"/>
              </a:solidFill>
              <a:ln w="15099" cap="flat">
                <a:solidFill>
                  <a:srgbClr val="A9D18E"/>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Vorhersage</a:t>
                </a:r>
              </a:p>
            </p:txBody>
          </p:sp>
          <p:cxnSp>
            <p:nvCxnSpPr>
              <p:cNvPr id="72" name="Gerade Verbindung mit Pfeil 71">
                <a:extLst>
                  <a:ext uri="{FF2B5EF4-FFF2-40B4-BE49-F238E27FC236}">
                    <a16:creationId xmlns:a16="http://schemas.microsoft.com/office/drawing/2014/main" id="{88452064-4B60-48D0-9ACD-5A241F1BC27B}"/>
                  </a:ext>
                </a:extLst>
              </p:cNvPr>
              <p:cNvCxnSpPr>
                <a:cxnSpLocks/>
                <a:stCxn id="68" idx="3"/>
              </p:cNvCxnSpPr>
              <p:nvPr/>
            </p:nvCxnSpPr>
            <p:spPr>
              <a:xfrm>
                <a:off x="2589414" y="5376166"/>
                <a:ext cx="1195559" cy="0"/>
              </a:xfrm>
              <a:prstGeom prst="straightConnector1">
                <a:avLst/>
              </a:prstGeom>
              <a:solidFill>
                <a:srgbClr val="D6DCE5"/>
              </a:solidFill>
              <a:ln w="15099" cap="flat">
                <a:solidFill>
                  <a:srgbClr val="A9D18E"/>
                </a:solidFill>
                <a:prstDash val="solid"/>
                <a:miter/>
                <a:tailEnd type="stealth" w="lg" len="lg"/>
              </a:ln>
            </p:spPr>
          </p:cxnSp>
          <p:cxnSp>
            <p:nvCxnSpPr>
              <p:cNvPr id="88" name="Gerade Verbindung mit Pfeil 87">
                <a:extLst>
                  <a:ext uri="{FF2B5EF4-FFF2-40B4-BE49-F238E27FC236}">
                    <a16:creationId xmlns:a16="http://schemas.microsoft.com/office/drawing/2014/main" id="{337D8700-591C-41E6-8AF0-AF2070FEFDCB}"/>
                  </a:ext>
                </a:extLst>
              </p:cNvPr>
              <p:cNvCxnSpPr>
                <a:cxnSpLocks/>
              </p:cNvCxnSpPr>
              <p:nvPr/>
            </p:nvCxnSpPr>
            <p:spPr>
              <a:xfrm>
                <a:off x="4640464" y="5380232"/>
                <a:ext cx="1195559" cy="0"/>
              </a:xfrm>
              <a:prstGeom prst="straightConnector1">
                <a:avLst/>
              </a:prstGeom>
              <a:solidFill>
                <a:srgbClr val="D6DCE5"/>
              </a:solidFill>
              <a:ln w="15099" cap="flat">
                <a:solidFill>
                  <a:srgbClr val="A9D18E"/>
                </a:solidFill>
                <a:prstDash val="solid"/>
                <a:miter/>
                <a:tailEnd type="stealth" w="lg" len="lg"/>
              </a:ln>
            </p:spPr>
          </p:cxnSp>
        </p:grpSp>
      </p:grpSp>
      <p:sp>
        <p:nvSpPr>
          <p:cNvPr id="94" name="Textfeld 93">
            <a:extLst>
              <a:ext uri="{FF2B5EF4-FFF2-40B4-BE49-F238E27FC236}">
                <a16:creationId xmlns:a16="http://schemas.microsoft.com/office/drawing/2014/main" id="{18247B46-3C18-43CD-B85A-2B3975DFFA9B}"/>
              </a:ext>
            </a:extLst>
          </p:cNvPr>
          <p:cNvSpPr txBox="1"/>
          <p:nvPr/>
        </p:nvSpPr>
        <p:spPr>
          <a:xfrm>
            <a:off x="431352" y="5044840"/>
            <a:ext cx="1410940" cy="461665"/>
          </a:xfrm>
          <a:prstGeom prst="rect">
            <a:avLst/>
          </a:prstGeom>
          <a:noFill/>
        </p:spPr>
        <p:txBody>
          <a:bodyPr wrap="square" rtlCol="0">
            <a:spAutoFit/>
          </a:bodyPr>
          <a:lstStyle/>
          <a:p>
            <a:r>
              <a:rPr lang="de-DE" sz="2400" u="sng" dirty="0"/>
              <a:t>Inferenz:</a:t>
            </a:r>
          </a:p>
        </p:txBody>
      </p:sp>
    </p:spTree>
    <p:extLst>
      <p:ext uri="{BB962C8B-B14F-4D97-AF65-F5344CB8AC3E}">
        <p14:creationId xmlns:p14="http://schemas.microsoft.com/office/powerpoint/2010/main" val="235739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1371117" y="2202816"/>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3822" y="2158943"/>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4"/>
          <a:stretch>
            <a:fillRect/>
          </a:stretch>
        </p:blipFill>
        <p:spPr>
          <a:xfrm>
            <a:off x="7866072" y="1862779"/>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8586825" y="4017451"/>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5"/>
          <a:stretch>
            <a:fillRect/>
          </a:stretch>
        </p:blipFill>
        <p:spPr>
          <a:xfrm>
            <a:off x="7122132" y="4207474"/>
            <a:ext cx="3711501" cy="2096998"/>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7953194" y="6276949"/>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6"/>
            <a:ext cx="6988080" cy="408638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Rund </a:t>
            </a:r>
            <a:r>
              <a:rPr lang="de-DE" sz="1400" b="1" dirty="0">
                <a:latin typeface="Calibri" panose="020F0502020204030204" pitchFamily="34" charset="0"/>
                <a:cs typeface="Calibri" panose="020F0502020204030204" pitchFamily="34" charset="0"/>
              </a:rPr>
              <a:t>8.000 Studierende</a:t>
            </a: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Zählt zu den größten Hochschulen für Angewandte Wissenschaften in Baden-Württemberg</a:t>
            </a: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Schwerpunkt: </a:t>
            </a:r>
            <a:r>
              <a:rPr lang="de-DE" sz="1400" b="1" i="0" dirty="0">
                <a:effectLst/>
                <a:latin typeface="Calibri" panose="020F0502020204030204" pitchFamily="34" charset="0"/>
                <a:cs typeface="Calibri" panose="020F0502020204030204" pitchFamily="34" charset="0"/>
              </a:rPr>
              <a:t>Technik, Wirtschaft und Informatik </a:t>
            </a:r>
            <a:endParaRPr lang="de-DE" sz="1400" b="1"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In Heilbronn: Campus Sontheim und Bildungscampus, sowie Standorte in Künzelsau und Schwäbisch Hall </a:t>
            </a:r>
            <a:endParaRPr lang="de-DE" sz="1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Es werden mehr als </a:t>
            </a:r>
            <a:r>
              <a:rPr lang="de-DE" sz="1400" b="1" i="0" dirty="0">
                <a:effectLst/>
                <a:latin typeface="Calibri" panose="020F0502020204030204" pitchFamily="34" charset="0"/>
                <a:cs typeface="Calibri" panose="020F0502020204030204" pitchFamily="34" charset="0"/>
              </a:rPr>
              <a:t>50 Bachelor- und Masterstudiengänge </a:t>
            </a:r>
            <a:r>
              <a:rPr lang="de-DE" sz="1400" b="0" i="0" dirty="0">
                <a:effectLst/>
                <a:latin typeface="Calibri" panose="020F0502020204030204" pitchFamily="34" charset="0"/>
                <a:cs typeface="Calibri" panose="020F0502020204030204" pitchFamily="34" charset="0"/>
              </a:rPr>
              <a:t>angeboten </a:t>
            </a:r>
            <a:endParaRPr lang="de-DE" sz="1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Projekt: School </a:t>
            </a:r>
            <a:r>
              <a:rPr lang="de-DE" sz="1400" b="0" i="0" dirty="0" err="1">
                <a:effectLst/>
                <a:latin typeface="Calibri" panose="020F0502020204030204" pitchFamily="34" charset="0"/>
                <a:cs typeface="Calibri" panose="020F0502020204030204" pitchFamily="34" charset="0"/>
              </a:rPr>
              <a:t>of</a:t>
            </a:r>
            <a:r>
              <a:rPr lang="de-DE" sz="1400" b="0" i="0" dirty="0">
                <a:effectLst/>
                <a:latin typeface="Calibri" panose="020F0502020204030204" pitchFamily="34" charset="0"/>
                <a:cs typeface="Calibri" panose="020F0502020204030204" pitchFamily="34" charset="0"/>
              </a:rPr>
              <a:t> Applied </a:t>
            </a:r>
            <a:r>
              <a:rPr lang="de-DE" sz="1400" b="0" i="0" dirty="0" err="1">
                <a:effectLst/>
                <a:latin typeface="Calibri" panose="020F0502020204030204" pitchFamily="34" charset="0"/>
                <a:cs typeface="Calibri" panose="020F0502020204030204" pitchFamily="34" charset="0"/>
              </a:rPr>
              <a:t>Artificial</a:t>
            </a:r>
            <a:r>
              <a:rPr lang="de-DE" sz="1400" b="0" i="0" dirty="0">
                <a:effectLst/>
                <a:latin typeface="Calibri" panose="020F0502020204030204" pitchFamily="34" charset="0"/>
                <a:cs typeface="Calibri" panose="020F0502020204030204" pitchFamily="34" charset="0"/>
              </a:rPr>
              <a:t> </a:t>
            </a:r>
            <a:r>
              <a:rPr lang="de-DE" sz="1400" b="0" i="0" dirty="0" err="1">
                <a:effectLst/>
                <a:latin typeface="Calibri" panose="020F0502020204030204" pitchFamily="34" charset="0"/>
                <a:cs typeface="Calibri" panose="020F0502020204030204" pitchFamily="34" charset="0"/>
              </a:rPr>
              <a:t>Intelligence</a:t>
            </a:r>
            <a:r>
              <a:rPr lang="de-DE" sz="1400" b="0" i="0" dirty="0">
                <a:effectLst/>
                <a:latin typeface="Calibri" panose="020F0502020204030204" pitchFamily="34" charset="0"/>
                <a:cs typeface="Calibri" panose="020F0502020204030204" pitchFamily="34" charset="0"/>
              </a:rPr>
              <a:t> (SAAI) </a:t>
            </a:r>
            <a:endParaRPr lang="de-DE" sz="1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In Planung: </a:t>
            </a:r>
            <a:r>
              <a:rPr lang="de-DE" sz="1400" b="1" i="0" dirty="0">
                <a:effectLst/>
                <a:latin typeface="Calibri" panose="020F0502020204030204" pitchFamily="34" charset="0"/>
                <a:cs typeface="Calibri" panose="020F0502020204030204" pitchFamily="34" charset="0"/>
              </a:rPr>
              <a:t>B.Sc./</a:t>
            </a:r>
            <a:r>
              <a:rPr lang="de-DE" sz="1400" b="1" i="0" dirty="0" err="1">
                <a:effectLst/>
                <a:latin typeface="Calibri" panose="020F0502020204030204" pitchFamily="34" charset="0"/>
                <a:cs typeface="Calibri" panose="020F0502020204030204" pitchFamily="34" charset="0"/>
              </a:rPr>
              <a:t>M.Sc</a:t>
            </a:r>
            <a:r>
              <a:rPr lang="de-DE" sz="1400" b="1" i="0" dirty="0">
                <a:effectLst/>
                <a:latin typeface="Calibri" panose="020F0502020204030204" pitchFamily="34" charset="0"/>
                <a:cs typeface="Calibri" panose="020F0502020204030204" pitchFamily="34" charset="0"/>
              </a:rPr>
              <a:t>. Studiengang Angewandte Künstliche Intelligenz </a:t>
            </a:r>
            <a:endParaRPr lang="de-DE" sz="1400" b="1" dirty="0">
              <a:latin typeface="Calibri" panose="020F0502020204030204" pitchFamily="34" charset="0"/>
              <a:cs typeface="Calibri" panose="020F0502020204030204" pitchFamily="34" charset="0"/>
            </a:endParaRPr>
          </a:p>
          <a:p>
            <a:pPr lvl="2">
              <a:lnSpc>
                <a:spcPct val="150000"/>
              </a:lnSpc>
            </a:pPr>
            <a:r>
              <a:rPr lang="de-DE" sz="1400" b="0" i="0" dirty="0">
                <a:effectLst/>
                <a:latin typeface="Calibri" panose="020F0502020204030204" pitchFamily="34" charset="0"/>
                <a:cs typeface="Calibri" panose="020F0502020204030204" pitchFamily="34" charset="0"/>
              </a:rPr>
              <a:t>		</a:t>
            </a:r>
            <a:r>
              <a:rPr lang="de-DE" sz="1400" b="0" i="0" dirty="0">
                <a:effectLst/>
                <a:latin typeface="Calibri" panose="020F0502020204030204" pitchFamily="34" charset="0"/>
                <a:cs typeface="Calibri" panose="020F0502020204030204" pitchFamily="34" charset="0"/>
                <a:sym typeface="Wingdings" panose="05000000000000000000" pitchFamily="2" charset="2"/>
              </a:rPr>
              <a:t> </a:t>
            </a:r>
            <a:r>
              <a:rPr lang="de-DE" sz="1400" b="0" i="0" dirty="0">
                <a:effectLst/>
                <a:latin typeface="Calibri" panose="020F0502020204030204" pitchFamily="34" charset="0"/>
                <a:cs typeface="Calibri" panose="020F0502020204030204" pitchFamily="34" charset="0"/>
              </a:rPr>
              <a:t>Kontakt: </a:t>
            </a:r>
            <a:r>
              <a:rPr lang="de-DE" sz="1400" b="0" i="0" u="sng" dirty="0">
                <a:solidFill>
                  <a:srgbClr val="0353A8"/>
                </a:solidFill>
                <a:effectLst/>
                <a:latin typeface="Calibri" panose="020F0502020204030204" pitchFamily="34" charset="0"/>
                <a:cs typeface="Calibri" panose="020F0502020204030204" pitchFamily="34" charset="0"/>
                <a:hlinkClick r:id="rId6"/>
              </a:rPr>
              <a:t>saai@hs-heilbronn.de</a:t>
            </a:r>
            <a:r>
              <a:rPr lang="de-DE" sz="1400" b="0" i="0" dirty="0">
                <a:effectLst/>
                <a:latin typeface="Calibri" panose="020F0502020204030204" pitchFamily="34" charset="0"/>
                <a:cs typeface="Calibri" panose="020F0502020204030204" pitchFamily="34" charset="0"/>
              </a:rPr>
              <a:t> </a:t>
            </a:r>
          </a:p>
          <a:p>
            <a:pPr marL="285750" indent="-285750">
              <a:lnSpc>
                <a:spcPct val="150000"/>
              </a:lnSpc>
              <a:buFont typeface="Wingdings" panose="05000000000000000000" pitchFamily="2" charset="2"/>
              <a:buChar char="Ø"/>
            </a:pPr>
            <a:endParaRPr lang="de-D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0583984"/>
      </p:ext>
    </p:extLst>
  </p:cSld>
  <p:clrMapOvr>
    <a:masterClrMapping/>
  </p:clrMapOvr>
  <p:timing>
    <p:tnLst>
      <p:par>
        <p:cTn id="1" dur="indefinite" restart="never" nodeType="tmRoot">
          <p:childTnLst>
            <p:video>
              <p:cMediaNode vol="80000">
                <p:cTn id="2" fill="hold" display="0">
                  <p:stCondLst>
                    <p:cond delay="indefinite"/>
                  </p:stCondLst>
                </p:cTn>
                <p:tgtEl>
                  <p:spTgt spid="28"/>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Inhaltsplatzhalter 5">
            <a:extLst>
              <a:ext uri="{FF2B5EF4-FFF2-40B4-BE49-F238E27FC236}">
                <a16:creationId xmlns:a16="http://schemas.microsoft.com/office/drawing/2014/main" id="{6B7D6168-D89A-42DB-9CFF-50245110F8F6}"/>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20</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p>
        </p:txBody>
      </p:sp>
      <p:sp>
        <p:nvSpPr>
          <p:cNvPr id="19" name="Vertical Text Placeholder 4">
            <a:extLst>
              <a:ext uri="{FF2B5EF4-FFF2-40B4-BE49-F238E27FC236}">
                <a16:creationId xmlns:a16="http://schemas.microsoft.com/office/drawing/2014/main" id="{40061552-09C2-499E-92F3-B95C6DE35C3A}"/>
              </a:ext>
            </a:extLst>
          </p:cNvPr>
          <p:cNvSpPr>
            <a:spLocks noGrp="1"/>
          </p:cNvSpPr>
          <p:nvPr>
            <p:ph type="body" orient="vert" idx="13"/>
          </p:nvPr>
        </p:nvSpPr>
        <p:spPr>
          <a:xfrm>
            <a:off x="4972842" y="2147503"/>
            <a:ext cx="6925933" cy="1691839"/>
          </a:xfrm>
        </p:spPr>
        <p:txBody>
          <a:bodyPr/>
          <a:lstStyle/>
          <a:p>
            <a:r>
              <a:rPr lang="de-DE" b="1" dirty="0"/>
              <a:t>M</a:t>
            </a:r>
            <a:r>
              <a:rPr lang="en-US" b="1" dirty="0" err="1"/>
              <a:t>aschinelles</a:t>
            </a:r>
            <a:r>
              <a:rPr lang="en-US" b="1" dirty="0"/>
              <a:t> </a:t>
            </a:r>
            <a:r>
              <a:rPr lang="en-US" b="1" dirty="0" err="1"/>
              <a:t>Lernen</a:t>
            </a:r>
            <a:r>
              <a:rPr lang="en-US" b="1" dirty="0"/>
              <a:t>:</a:t>
            </a:r>
          </a:p>
          <a:p>
            <a:r>
              <a:rPr lang="en-US" dirty="0" err="1"/>
              <a:t>Selbstständiges</a:t>
            </a:r>
            <a:r>
              <a:rPr lang="en-US" dirty="0"/>
              <a:t> </a:t>
            </a:r>
            <a:r>
              <a:rPr lang="en-US" dirty="0" err="1"/>
              <a:t>Lernen</a:t>
            </a:r>
            <a:r>
              <a:rPr lang="en-US" dirty="0"/>
              <a:t> von </a:t>
            </a:r>
            <a:r>
              <a:rPr lang="en-US" dirty="0" err="1"/>
              <a:t>Mustern</a:t>
            </a:r>
            <a:r>
              <a:rPr lang="en-US" dirty="0"/>
              <a:t> in </a:t>
            </a:r>
            <a:r>
              <a:rPr lang="en-US" dirty="0" err="1"/>
              <a:t>Daten</a:t>
            </a:r>
            <a:endParaRPr lang="en-US" dirty="0"/>
          </a:p>
          <a:p>
            <a:endParaRPr lang="en-US" b="1" dirty="0"/>
          </a:p>
        </p:txBody>
      </p:sp>
      <p:cxnSp>
        <p:nvCxnSpPr>
          <p:cNvPr id="7" name="Gerade Verbindung mit Pfeil 6">
            <a:extLst>
              <a:ext uri="{FF2B5EF4-FFF2-40B4-BE49-F238E27FC236}">
                <a16:creationId xmlns:a16="http://schemas.microsoft.com/office/drawing/2014/main" id="{B83BCDA0-C1F2-4C61-8E9B-A7F8CFD51501}"/>
              </a:ext>
            </a:extLst>
          </p:cNvPr>
          <p:cNvCxnSpPr>
            <a:cxnSpLocks/>
          </p:cNvCxnSpPr>
          <p:nvPr/>
        </p:nvCxnSpPr>
        <p:spPr>
          <a:xfrm flipV="1">
            <a:off x="3483980" y="3429000"/>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39CDB444-A821-488B-8689-9CE6477E8CA6}"/>
              </a:ext>
            </a:extLst>
          </p:cNvPr>
          <p:cNvCxnSpPr>
            <a:cxnSpLocks/>
          </p:cNvCxnSpPr>
          <p:nvPr/>
        </p:nvCxnSpPr>
        <p:spPr>
          <a:xfrm>
            <a:off x="3483980" y="4565633"/>
            <a:ext cx="429772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Vertical Text Placeholder 4">
            <a:extLst>
              <a:ext uri="{FF2B5EF4-FFF2-40B4-BE49-F238E27FC236}">
                <a16:creationId xmlns:a16="http://schemas.microsoft.com/office/drawing/2014/main" id="{58F946F1-81EF-47D8-8CDD-447ACC907910}"/>
              </a:ext>
            </a:extLst>
          </p:cNvPr>
          <p:cNvSpPr txBox="1">
            <a:spLocks/>
          </p:cNvSpPr>
          <p:nvPr/>
        </p:nvSpPr>
        <p:spPr>
          <a:xfrm>
            <a:off x="7706725" y="4447694"/>
            <a:ext cx="2933700" cy="400521"/>
          </a:xfrm>
          <a:prstGeom prst="rect">
            <a:avLst/>
          </a:prstGeom>
          <a:ln>
            <a:noFill/>
          </a:ln>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solidFill>
                  <a:sysClr val="windowText" lastClr="000000"/>
                </a:solidFill>
              </a:rPr>
              <a:t>Unsupervised Learning</a:t>
            </a:r>
          </a:p>
        </p:txBody>
      </p:sp>
      <p:sp>
        <p:nvSpPr>
          <p:cNvPr id="11" name="Vertical Text Placeholder 4">
            <a:extLst>
              <a:ext uri="{FF2B5EF4-FFF2-40B4-BE49-F238E27FC236}">
                <a16:creationId xmlns:a16="http://schemas.microsoft.com/office/drawing/2014/main" id="{BF9685F4-63ED-49C3-B526-F2748364D37F}"/>
              </a:ext>
            </a:extLst>
          </p:cNvPr>
          <p:cNvSpPr txBox="1">
            <a:spLocks/>
          </p:cNvSpPr>
          <p:nvPr/>
        </p:nvSpPr>
        <p:spPr>
          <a:xfrm>
            <a:off x="6296628" y="5610429"/>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Reinforcement Learning</a:t>
            </a:r>
          </a:p>
        </p:txBody>
      </p:sp>
      <p:sp>
        <p:nvSpPr>
          <p:cNvPr id="12" name="Vertical Text Placeholder 4">
            <a:extLst>
              <a:ext uri="{FF2B5EF4-FFF2-40B4-BE49-F238E27FC236}">
                <a16:creationId xmlns:a16="http://schemas.microsoft.com/office/drawing/2014/main" id="{E609D6F2-FB75-4F07-B84A-82A859ABDB9E}"/>
              </a:ext>
            </a:extLst>
          </p:cNvPr>
          <p:cNvSpPr txBox="1">
            <a:spLocks/>
          </p:cNvSpPr>
          <p:nvPr/>
        </p:nvSpPr>
        <p:spPr>
          <a:xfrm>
            <a:off x="6060223" y="3276163"/>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Supervised Learning</a:t>
            </a:r>
          </a:p>
        </p:txBody>
      </p:sp>
      <p:cxnSp>
        <p:nvCxnSpPr>
          <p:cNvPr id="17" name="Gerade Verbindung mit Pfeil 16">
            <a:extLst>
              <a:ext uri="{FF2B5EF4-FFF2-40B4-BE49-F238E27FC236}">
                <a16:creationId xmlns:a16="http://schemas.microsoft.com/office/drawing/2014/main" id="{4E1F1522-E957-49B7-A4E6-39654A09029B}"/>
              </a:ext>
            </a:extLst>
          </p:cNvPr>
          <p:cNvCxnSpPr>
            <a:cxnSpLocks/>
          </p:cNvCxnSpPr>
          <p:nvPr/>
        </p:nvCxnSpPr>
        <p:spPr>
          <a:xfrm>
            <a:off x="3483980" y="4778261"/>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50AAEA0A-04C4-4A19-86EC-BEC50D814BB4}"/>
              </a:ext>
            </a:extLst>
          </p:cNvPr>
          <p:cNvSpPr/>
          <p:nvPr/>
        </p:nvSpPr>
        <p:spPr>
          <a:xfrm>
            <a:off x="6120749" y="3065392"/>
            <a:ext cx="2812648" cy="7267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514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21</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a:t>
            </a:r>
            <a:r>
              <a:rPr lang="de-DE" dirty="0"/>
              <a:t> ML </a:t>
            </a:r>
            <a:r>
              <a:rPr lang="de-DE" b="0" dirty="0"/>
              <a:t>VS.</a:t>
            </a:r>
            <a:r>
              <a:rPr lang="de-DE" dirty="0"/>
              <a:t>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18" name="Inhaltsplatzhalter 5">
            <a:extLst>
              <a:ext uri="{FF2B5EF4-FFF2-40B4-BE49-F238E27FC236}">
                <a16:creationId xmlns:a16="http://schemas.microsoft.com/office/drawing/2014/main" id="{083BE6E2-5EEB-46CB-A462-C981AE8657D5}"/>
              </a:ext>
            </a:extLst>
          </p:cNvPr>
          <p:cNvGraphicFramePr>
            <a:graphicFrameLocks/>
          </p:cNvGraphicFramePr>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fik 5">
            <a:extLst>
              <a:ext uri="{FF2B5EF4-FFF2-40B4-BE49-F238E27FC236}">
                <a16:creationId xmlns:a16="http://schemas.microsoft.com/office/drawing/2014/main" id="{D946668F-0B64-49EF-B4B2-446DF82CF9A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72842" y="2746231"/>
            <a:ext cx="6804074" cy="2583355"/>
          </a:xfrm>
          <a:prstGeom prst="rect">
            <a:avLst/>
          </a:prstGeom>
        </p:spPr>
      </p:pic>
    </p:spTree>
    <p:extLst>
      <p:ext uri="{BB962C8B-B14F-4D97-AF65-F5344CB8AC3E}">
        <p14:creationId xmlns:p14="http://schemas.microsoft.com/office/powerpoint/2010/main" val="630882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99B9193-F92D-50FF-A6B4-2325833DB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48" y="2427379"/>
            <a:ext cx="4495343" cy="3837677"/>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22</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a:t>
            </a:r>
            <a:r>
              <a:rPr lang="de-DE" dirty="0"/>
              <a:t> ML </a:t>
            </a:r>
            <a:r>
              <a:rPr lang="de-DE" b="0" dirty="0"/>
              <a:t>VS. </a:t>
            </a:r>
            <a:r>
              <a:rPr lang="de-DE" dirty="0"/>
              <a:t>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sp>
        <p:nvSpPr>
          <p:cNvPr id="13" name="Freihandform: Form 12">
            <a:extLst>
              <a:ext uri="{FF2B5EF4-FFF2-40B4-BE49-F238E27FC236}">
                <a16:creationId xmlns:a16="http://schemas.microsoft.com/office/drawing/2014/main" id="{83CA41C7-1805-6633-3B0B-F835CA55513C}"/>
              </a:ext>
            </a:extLst>
          </p:cNvPr>
          <p:cNvSpPr/>
          <p:nvPr/>
        </p:nvSpPr>
        <p:spPr>
          <a:xfrm>
            <a:off x="8018514" y="2743200"/>
            <a:ext cx="2053771" cy="2431143"/>
          </a:xfrm>
          <a:custGeom>
            <a:avLst/>
            <a:gdLst>
              <a:gd name="connsiteX0" fmla="*/ 0 w 2053771"/>
              <a:gd name="connsiteY0" fmla="*/ 0 h 2431143"/>
              <a:gd name="connsiteX1" fmla="*/ 580571 w 2053771"/>
              <a:gd name="connsiteY1" fmla="*/ 1843314 h 2431143"/>
              <a:gd name="connsiteX2" fmla="*/ 2053771 w 2053771"/>
              <a:gd name="connsiteY2" fmla="*/ 2431143 h 2431143"/>
            </a:gdLst>
            <a:ahLst/>
            <a:cxnLst>
              <a:cxn ang="0">
                <a:pos x="connsiteX0" y="connsiteY0"/>
              </a:cxn>
              <a:cxn ang="0">
                <a:pos x="connsiteX1" y="connsiteY1"/>
              </a:cxn>
              <a:cxn ang="0">
                <a:pos x="connsiteX2" y="connsiteY2"/>
              </a:cxn>
            </a:cxnLst>
            <a:rect l="l" t="t" r="r" b="b"/>
            <a:pathLst>
              <a:path w="2053771" h="2431143">
                <a:moveTo>
                  <a:pt x="0" y="0"/>
                </a:moveTo>
                <a:cubicBezTo>
                  <a:pt x="119138" y="719062"/>
                  <a:pt x="238276" y="1438124"/>
                  <a:pt x="580571" y="1843314"/>
                </a:cubicBezTo>
                <a:cubicBezTo>
                  <a:pt x="922866" y="2248504"/>
                  <a:pt x="1770742" y="2315029"/>
                  <a:pt x="2053771" y="2431143"/>
                </a:cubicBez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50D0D5EB-084E-C5DE-FAB3-B5A9051E3AE9}"/>
              </a:ext>
            </a:extLst>
          </p:cNvPr>
          <p:cNvSpPr/>
          <p:nvPr/>
        </p:nvSpPr>
        <p:spPr>
          <a:xfrm>
            <a:off x="8349857" y="475112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15FDF6C4-917A-97DB-A80F-A0421D418FDC}"/>
              </a:ext>
            </a:extLst>
          </p:cNvPr>
          <p:cNvSpPr/>
          <p:nvPr/>
        </p:nvSpPr>
        <p:spPr>
          <a:xfrm>
            <a:off x="9971562" y="4977003"/>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23B4F4A5-8E2F-E502-D3D9-0747D0321BA8}"/>
              </a:ext>
            </a:extLst>
          </p:cNvPr>
          <p:cNvSpPr/>
          <p:nvPr/>
        </p:nvSpPr>
        <p:spPr>
          <a:xfrm>
            <a:off x="7320778" y="435393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9" name="Inhaltsplatzhalter 5">
            <a:extLst>
              <a:ext uri="{FF2B5EF4-FFF2-40B4-BE49-F238E27FC236}">
                <a16:creationId xmlns:a16="http://schemas.microsoft.com/office/drawing/2014/main" id="{41F027BE-9FB0-49B2-95A8-C160F6824777}"/>
              </a:ext>
            </a:extLst>
          </p:cNvPr>
          <p:cNvGraphicFramePr>
            <a:graphicFrameLocks/>
          </p:cNvGraphicFramePr>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8014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Inhaltsplatzhalter 5">
            <a:extLst>
              <a:ext uri="{FF2B5EF4-FFF2-40B4-BE49-F238E27FC236}">
                <a16:creationId xmlns:a16="http://schemas.microsoft.com/office/drawing/2014/main" id="{6B7D6168-D89A-42DB-9CFF-50245110F8F6}"/>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23</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p>
        </p:txBody>
      </p:sp>
      <p:sp>
        <p:nvSpPr>
          <p:cNvPr id="19" name="Vertical Text Placeholder 4">
            <a:extLst>
              <a:ext uri="{FF2B5EF4-FFF2-40B4-BE49-F238E27FC236}">
                <a16:creationId xmlns:a16="http://schemas.microsoft.com/office/drawing/2014/main" id="{40061552-09C2-499E-92F3-B95C6DE35C3A}"/>
              </a:ext>
            </a:extLst>
          </p:cNvPr>
          <p:cNvSpPr>
            <a:spLocks noGrp="1"/>
          </p:cNvSpPr>
          <p:nvPr>
            <p:ph type="body" orient="vert" idx="13"/>
          </p:nvPr>
        </p:nvSpPr>
        <p:spPr>
          <a:xfrm>
            <a:off x="4972842" y="2147503"/>
            <a:ext cx="6925933" cy="1691839"/>
          </a:xfrm>
        </p:spPr>
        <p:txBody>
          <a:bodyPr/>
          <a:lstStyle/>
          <a:p>
            <a:r>
              <a:rPr lang="de-DE" b="1" dirty="0"/>
              <a:t>M</a:t>
            </a:r>
            <a:r>
              <a:rPr lang="en-US" b="1" dirty="0" err="1"/>
              <a:t>aschinelles</a:t>
            </a:r>
            <a:r>
              <a:rPr lang="en-US" b="1" dirty="0"/>
              <a:t> </a:t>
            </a:r>
            <a:r>
              <a:rPr lang="en-US" b="1" dirty="0" err="1"/>
              <a:t>Lernen</a:t>
            </a:r>
            <a:r>
              <a:rPr lang="en-US" b="1" dirty="0"/>
              <a:t>:</a:t>
            </a:r>
          </a:p>
          <a:p>
            <a:r>
              <a:rPr lang="en-US" dirty="0" err="1"/>
              <a:t>Selbstständiges</a:t>
            </a:r>
            <a:r>
              <a:rPr lang="en-US" dirty="0"/>
              <a:t> </a:t>
            </a:r>
            <a:r>
              <a:rPr lang="en-US" dirty="0" err="1"/>
              <a:t>Lernen</a:t>
            </a:r>
            <a:r>
              <a:rPr lang="en-US" dirty="0"/>
              <a:t> von </a:t>
            </a:r>
            <a:r>
              <a:rPr lang="en-US" dirty="0" err="1"/>
              <a:t>Mustern</a:t>
            </a:r>
            <a:r>
              <a:rPr lang="en-US" dirty="0"/>
              <a:t> in </a:t>
            </a:r>
            <a:r>
              <a:rPr lang="en-US" dirty="0" err="1"/>
              <a:t>Daten</a:t>
            </a:r>
            <a:endParaRPr lang="en-US" dirty="0"/>
          </a:p>
          <a:p>
            <a:endParaRPr lang="en-US" b="1" dirty="0"/>
          </a:p>
        </p:txBody>
      </p:sp>
      <p:cxnSp>
        <p:nvCxnSpPr>
          <p:cNvPr id="7" name="Gerade Verbindung mit Pfeil 6">
            <a:extLst>
              <a:ext uri="{FF2B5EF4-FFF2-40B4-BE49-F238E27FC236}">
                <a16:creationId xmlns:a16="http://schemas.microsoft.com/office/drawing/2014/main" id="{B83BCDA0-C1F2-4C61-8E9B-A7F8CFD51501}"/>
              </a:ext>
            </a:extLst>
          </p:cNvPr>
          <p:cNvCxnSpPr>
            <a:cxnSpLocks/>
          </p:cNvCxnSpPr>
          <p:nvPr/>
        </p:nvCxnSpPr>
        <p:spPr>
          <a:xfrm flipV="1">
            <a:off x="3483980" y="3429000"/>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39CDB444-A821-488B-8689-9CE6477E8CA6}"/>
              </a:ext>
            </a:extLst>
          </p:cNvPr>
          <p:cNvCxnSpPr>
            <a:cxnSpLocks/>
          </p:cNvCxnSpPr>
          <p:nvPr/>
        </p:nvCxnSpPr>
        <p:spPr>
          <a:xfrm>
            <a:off x="3483980" y="4565633"/>
            <a:ext cx="429772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Vertical Text Placeholder 4">
            <a:extLst>
              <a:ext uri="{FF2B5EF4-FFF2-40B4-BE49-F238E27FC236}">
                <a16:creationId xmlns:a16="http://schemas.microsoft.com/office/drawing/2014/main" id="{58F946F1-81EF-47D8-8CDD-447ACC907910}"/>
              </a:ext>
            </a:extLst>
          </p:cNvPr>
          <p:cNvSpPr txBox="1">
            <a:spLocks/>
          </p:cNvSpPr>
          <p:nvPr/>
        </p:nvSpPr>
        <p:spPr>
          <a:xfrm>
            <a:off x="7706725" y="4447694"/>
            <a:ext cx="2933700" cy="400521"/>
          </a:xfrm>
          <a:prstGeom prst="rect">
            <a:avLst/>
          </a:prstGeom>
          <a:ln>
            <a:noFill/>
          </a:ln>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solidFill>
                  <a:sysClr val="windowText" lastClr="000000"/>
                </a:solidFill>
              </a:rPr>
              <a:t>Unsupervised Learning</a:t>
            </a:r>
          </a:p>
        </p:txBody>
      </p:sp>
      <p:sp>
        <p:nvSpPr>
          <p:cNvPr id="11" name="Vertical Text Placeholder 4">
            <a:extLst>
              <a:ext uri="{FF2B5EF4-FFF2-40B4-BE49-F238E27FC236}">
                <a16:creationId xmlns:a16="http://schemas.microsoft.com/office/drawing/2014/main" id="{BF9685F4-63ED-49C3-B526-F2748364D37F}"/>
              </a:ext>
            </a:extLst>
          </p:cNvPr>
          <p:cNvSpPr txBox="1">
            <a:spLocks/>
          </p:cNvSpPr>
          <p:nvPr/>
        </p:nvSpPr>
        <p:spPr>
          <a:xfrm>
            <a:off x="6296628" y="5610429"/>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Reinforcement Learning</a:t>
            </a:r>
          </a:p>
        </p:txBody>
      </p:sp>
      <p:sp>
        <p:nvSpPr>
          <p:cNvPr id="12" name="Vertical Text Placeholder 4">
            <a:extLst>
              <a:ext uri="{FF2B5EF4-FFF2-40B4-BE49-F238E27FC236}">
                <a16:creationId xmlns:a16="http://schemas.microsoft.com/office/drawing/2014/main" id="{E609D6F2-FB75-4F07-B84A-82A859ABDB9E}"/>
              </a:ext>
            </a:extLst>
          </p:cNvPr>
          <p:cNvSpPr txBox="1">
            <a:spLocks/>
          </p:cNvSpPr>
          <p:nvPr/>
        </p:nvSpPr>
        <p:spPr>
          <a:xfrm>
            <a:off x="6060223" y="3276163"/>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Supervised Learning</a:t>
            </a:r>
          </a:p>
        </p:txBody>
      </p:sp>
      <p:cxnSp>
        <p:nvCxnSpPr>
          <p:cNvPr id="17" name="Gerade Verbindung mit Pfeil 16">
            <a:extLst>
              <a:ext uri="{FF2B5EF4-FFF2-40B4-BE49-F238E27FC236}">
                <a16:creationId xmlns:a16="http://schemas.microsoft.com/office/drawing/2014/main" id="{4E1F1522-E957-49B7-A4E6-39654A09029B}"/>
              </a:ext>
            </a:extLst>
          </p:cNvPr>
          <p:cNvCxnSpPr>
            <a:cxnSpLocks/>
          </p:cNvCxnSpPr>
          <p:nvPr/>
        </p:nvCxnSpPr>
        <p:spPr>
          <a:xfrm>
            <a:off x="3483980" y="4778261"/>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50AAEA0A-04C4-4A19-86EC-BEC50D814BB4}"/>
              </a:ext>
            </a:extLst>
          </p:cNvPr>
          <p:cNvSpPr/>
          <p:nvPr/>
        </p:nvSpPr>
        <p:spPr>
          <a:xfrm>
            <a:off x="7763477" y="4213496"/>
            <a:ext cx="2933699" cy="7545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7354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a:t>
            </a:r>
            <a:r>
              <a:rPr lang="de-DE" dirty="0"/>
              <a:t> ML </a:t>
            </a:r>
            <a:r>
              <a:rPr lang="de-DE" b="0" dirty="0"/>
              <a:t>VS.</a:t>
            </a:r>
            <a:r>
              <a:rPr lang="de-DE" dirty="0"/>
              <a:t>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15" name="Inhaltsplatzhalter 5">
            <a:extLst>
              <a:ext uri="{FF2B5EF4-FFF2-40B4-BE49-F238E27FC236}">
                <a16:creationId xmlns:a16="http://schemas.microsoft.com/office/drawing/2014/main" id="{559C7226-591D-421C-8F92-BACB5657DD3C}"/>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3" name="Gruppieren 72">
            <a:extLst>
              <a:ext uri="{FF2B5EF4-FFF2-40B4-BE49-F238E27FC236}">
                <a16:creationId xmlns:a16="http://schemas.microsoft.com/office/drawing/2014/main" id="{43333D14-B258-4290-B778-EB048A7E1F76}"/>
              </a:ext>
            </a:extLst>
          </p:cNvPr>
          <p:cNvGrpSpPr/>
          <p:nvPr/>
        </p:nvGrpSpPr>
        <p:grpSpPr>
          <a:xfrm>
            <a:off x="9423889" y="2686433"/>
            <a:ext cx="2437434" cy="1583075"/>
            <a:chOff x="9423889" y="2686433"/>
            <a:chExt cx="2437434" cy="1583075"/>
          </a:xfrm>
        </p:grpSpPr>
        <p:sp>
          <p:nvSpPr>
            <p:cNvPr id="10" name="Freihandform: Form 9">
              <a:extLst>
                <a:ext uri="{FF2B5EF4-FFF2-40B4-BE49-F238E27FC236}">
                  <a16:creationId xmlns:a16="http://schemas.microsoft.com/office/drawing/2014/main" id="{95CB3B46-16CD-47B2-816D-DBD52962EADA}"/>
                </a:ext>
              </a:extLst>
            </p:cNvPr>
            <p:cNvSpPr/>
            <p:nvPr/>
          </p:nvSpPr>
          <p:spPr>
            <a:xfrm>
              <a:off x="9423889" y="2686433"/>
              <a:ext cx="2437434" cy="1583075"/>
            </a:xfrm>
            <a:custGeom>
              <a:avLst/>
              <a:gdLst>
                <a:gd name="connsiteX0" fmla="*/ -391 w 2437434"/>
                <a:gd name="connsiteY0" fmla="*/ 263681 h 1583075"/>
                <a:gd name="connsiteX1" fmla="*/ 263364 w 2437434"/>
                <a:gd name="connsiteY1" fmla="*/ -172 h 1583075"/>
                <a:gd name="connsiteX2" fmla="*/ 2173289 w 2437434"/>
                <a:gd name="connsiteY2" fmla="*/ -172 h 1583075"/>
                <a:gd name="connsiteX3" fmla="*/ 2437043 w 2437434"/>
                <a:gd name="connsiteY3" fmla="*/ 263681 h 1583075"/>
                <a:gd name="connsiteX4" fmla="*/ 2437043 w 2437434"/>
                <a:gd name="connsiteY4" fmla="*/ 1319049 h 1583075"/>
                <a:gd name="connsiteX5" fmla="*/ 2173289 w 2437434"/>
                <a:gd name="connsiteY5" fmla="*/ 1582904 h 1583075"/>
                <a:gd name="connsiteX6" fmla="*/ 263364 w 2437434"/>
                <a:gd name="connsiteY6" fmla="*/ 1582904 h 1583075"/>
                <a:gd name="connsiteX7" fmla="*/ -391 w 2437434"/>
                <a:gd name="connsiteY7" fmla="*/ 1319049 h 15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7434" h="1583075">
                  <a:moveTo>
                    <a:pt x="-391" y="263681"/>
                  </a:moveTo>
                  <a:cubicBezTo>
                    <a:pt x="-391" y="117958"/>
                    <a:pt x="117689" y="-172"/>
                    <a:pt x="263364" y="-172"/>
                  </a:cubicBezTo>
                  <a:lnTo>
                    <a:pt x="2173289" y="-172"/>
                  </a:lnTo>
                  <a:cubicBezTo>
                    <a:pt x="2318964" y="-172"/>
                    <a:pt x="2437043" y="117958"/>
                    <a:pt x="2437043" y="263681"/>
                  </a:cubicBezTo>
                  <a:lnTo>
                    <a:pt x="2437043" y="1319049"/>
                  </a:lnTo>
                  <a:cubicBezTo>
                    <a:pt x="2437043" y="1464785"/>
                    <a:pt x="2318964" y="1582904"/>
                    <a:pt x="2173289" y="1582904"/>
                  </a:cubicBezTo>
                  <a:lnTo>
                    <a:pt x="263364" y="1582904"/>
                  </a:lnTo>
                  <a:cubicBezTo>
                    <a:pt x="117689" y="1582904"/>
                    <a:pt x="-391" y="1464785"/>
                    <a:pt x="-391" y="1319049"/>
                  </a:cubicBezTo>
                  <a:close/>
                </a:path>
              </a:pathLst>
            </a:custGeom>
            <a:solidFill>
              <a:srgbClr val="E7E6E6"/>
            </a:solidFill>
            <a:ln w="12434" cap="flat">
              <a:solidFill>
                <a:srgbClr val="D0CECE"/>
              </a:solidFill>
              <a:prstDash val="solid"/>
              <a:miter/>
            </a:ln>
          </p:spPr>
          <p:txBody>
            <a:bodyPr rtlCol="0" anchor="ctr"/>
            <a:lstStyle/>
            <a:p>
              <a:endParaRPr lang="de-DE"/>
            </a:p>
          </p:txBody>
        </p:sp>
        <p:sp>
          <p:nvSpPr>
            <p:cNvPr id="13" name="Textfeld 12">
              <a:extLst>
                <a:ext uri="{FF2B5EF4-FFF2-40B4-BE49-F238E27FC236}">
                  <a16:creationId xmlns:a16="http://schemas.microsoft.com/office/drawing/2014/main" id="{109EEDD0-6E01-479E-9F2B-517CFF437593}"/>
                </a:ext>
              </a:extLst>
            </p:cNvPr>
            <p:cNvSpPr txBox="1"/>
            <p:nvPr/>
          </p:nvSpPr>
          <p:spPr>
            <a:xfrm>
              <a:off x="9987312" y="2692674"/>
              <a:ext cx="815653"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Learned</a:t>
              </a:r>
            </a:p>
          </p:txBody>
        </p:sp>
        <p:sp>
          <p:nvSpPr>
            <p:cNvPr id="14" name="Textfeld 13">
              <a:extLst>
                <a:ext uri="{FF2B5EF4-FFF2-40B4-BE49-F238E27FC236}">
                  <a16:creationId xmlns:a16="http://schemas.microsoft.com/office/drawing/2014/main" id="{5777C717-75A5-4E0C-BEF0-2E516BF893B6}"/>
                </a:ext>
              </a:extLst>
            </p:cNvPr>
            <p:cNvSpPr txBox="1"/>
            <p:nvPr/>
          </p:nvSpPr>
          <p:spPr>
            <a:xfrm>
              <a:off x="10674411" y="2692674"/>
              <a:ext cx="808800"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features</a:t>
              </a:r>
            </a:p>
          </p:txBody>
        </p:sp>
        <p:sp>
          <p:nvSpPr>
            <p:cNvPr id="16" name="Freihandform: Form 15">
              <a:extLst>
                <a:ext uri="{FF2B5EF4-FFF2-40B4-BE49-F238E27FC236}">
                  <a16:creationId xmlns:a16="http://schemas.microsoft.com/office/drawing/2014/main" id="{E05E6373-7033-4224-940A-F108C5F7B3D4}"/>
                </a:ext>
              </a:extLst>
            </p:cNvPr>
            <p:cNvSpPr/>
            <p:nvPr/>
          </p:nvSpPr>
          <p:spPr>
            <a:xfrm>
              <a:off x="9602070" y="3033657"/>
              <a:ext cx="408904" cy="310675"/>
            </a:xfrm>
            <a:custGeom>
              <a:avLst/>
              <a:gdLst>
                <a:gd name="connsiteX0" fmla="*/ -391 w 408904"/>
                <a:gd name="connsiteY0" fmla="*/ -172 h 310675"/>
                <a:gd name="connsiteX1" fmla="*/ 408513 w 408904"/>
                <a:gd name="connsiteY1" fmla="*/ -172 h 310675"/>
                <a:gd name="connsiteX2" fmla="*/ 408513 w 408904"/>
                <a:gd name="connsiteY2" fmla="*/ 310504 h 310675"/>
                <a:gd name="connsiteX3" fmla="*/ -391 w 408904"/>
                <a:gd name="connsiteY3" fmla="*/ 310504 h 310675"/>
              </a:gdLst>
              <a:ahLst/>
              <a:cxnLst>
                <a:cxn ang="0">
                  <a:pos x="connsiteX0" y="connsiteY0"/>
                </a:cxn>
                <a:cxn ang="0">
                  <a:pos x="connsiteX1" y="connsiteY1"/>
                </a:cxn>
                <a:cxn ang="0">
                  <a:pos x="connsiteX2" y="connsiteY2"/>
                </a:cxn>
                <a:cxn ang="0">
                  <a:pos x="connsiteX3" y="connsiteY3"/>
                </a:cxn>
              </a:cxnLst>
              <a:rect l="l" t="t" r="r" b="b"/>
              <a:pathLst>
                <a:path w="408904" h="310675">
                  <a:moveTo>
                    <a:pt x="-391" y="-172"/>
                  </a:moveTo>
                  <a:lnTo>
                    <a:pt x="408513" y="-172"/>
                  </a:lnTo>
                  <a:lnTo>
                    <a:pt x="408513" y="310504"/>
                  </a:lnTo>
                  <a:lnTo>
                    <a:pt x="-391" y="310504"/>
                  </a:lnTo>
                  <a:close/>
                </a:path>
              </a:pathLst>
            </a:custGeom>
            <a:solidFill>
              <a:srgbClr val="B4C7E7"/>
            </a:solidFill>
            <a:ln w="12434" cap="flat">
              <a:solidFill>
                <a:srgbClr val="8FAADC"/>
              </a:solidFill>
              <a:prstDash val="solid"/>
              <a:miter/>
            </a:ln>
          </p:spPr>
          <p:txBody>
            <a:bodyPr rtlCol="0" anchor="ctr"/>
            <a:lstStyle/>
            <a:p>
              <a:endParaRPr lang="de-DE"/>
            </a:p>
          </p:txBody>
        </p:sp>
        <p:sp>
          <p:nvSpPr>
            <p:cNvPr id="17" name="Freihandform: Form 16">
              <a:extLst>
                <a:ext uri="{FF2B5EF4-FFF2-40B4-BE49-F238E27FC236}">
                  <a16:creationId xmlns:a16="http://schemas.microsoft.com/office/drawing/2014/main" id="{47FADFD8-ED1C-421E-8288-56294343A2C5}"/>
                </a:ext>
              </a:extLst>
            </p:cNvPr>
            <p:cNvSpPr/>
            <p:nvPr/>
          </p:nvSpPr>
          <p:spPr>
            <a:xfrm>
              <a:off x="10376475" y="3862889"/>
              <a:ext cx="301538" cy="260419"/>
            </a:xfrm>
            <a:custGeom>
              <a:avLst/>
              <a:gdLst>
                <a:gd name="connsiteX0" fmla="*/ -391 w 301538"/>
                <a:gd name="connsiteY0" fmla="*/ 260247 h 260419"/>
                <a:gd name="connsiteX1" fmla="*/ 150378 w 301538"/>
                <a:gd name="connsiteY1" fmla="*/ -172 h 260419"/>
                <a:gd name="connsiteX2" fmla="*/ 301147 w 301538"/>
                <a:gd name="connsiteY2" fmla="*/ 260247 h 260419"/>
              </a:gdLst>
              <a:ahLst/>
              <a:cxnLst>
                <a:cxn ang="0">
                  <a:pos x="connsiteX0" y="connsiteY0"/>
                </a:cxn>
                <a:cxn ang="0">
                  <a:pos x="connsiteX1" y="connsiteY1"/>
                </a:cxn>
                <a:cxn ang="0">
                  <a:pos x="connsiteX2" y="connsiteY2"/>
                </a:cxn>
              </a:cxnLst>
              <a:rect l="l" t="t" r="r" b="b"/>
              <a:pathLst>
                <a:path w="301538" h="260419">
                  <a:moveTo>
                    <a:pt x="-391" y="260247"/>
                  </a:moveTo>
                  <a:lnTo>
                    <a:pt x="150378" y="-172"/>
                  </a:lnTo>
                  <a:lnTo>
                    <a:pt x="301147" y="260247"/>
                  </a:lnTo>
                  <a:close/>
                </a:path>
              </a:pathLst>
            </a:custGeom>
            <a:solidFill>
              <a:srgbClr val="C5E0B4"/>
            </a:solidFill>
            <a:ln w="12434" cap="flat">
              <a:solidFill>
                <a:srgbClr val="A9D18E"/>
              </a:solidFill>
              <a:prstDash val="solid"/>
              <a:miter/>
            </a:ln>
          </p:spPr>
          <p:txBody>
            <a:bodyPr rtlCol="0" anchor="ctr"/>
            <a:lstStyle/>
            <a:p>
              <a:endParaRPr lang="de-DE"/>
            </a:p>
          </p:txBody>
        </p:sp>
        <p:sp>
          <p:nvSpPr>
            <p:cNvPr id="18" name="Freihandform: Form 17">
              <a:extLst>
                <a:ext uri="{FF2B5EF4-FFF2-40B4-BE49-F238E27FC236}">
                  <a16:creationId xmlns:a16="http://schemas.microsoft.com/office/drawing/2014/main" id="{05B8E10F-9915-45A3-853A-86337B6EAA52}"/>
                </a:ext>
              </a:extLst>
            </p:cNvPr>
            <p:cNvSpPr/>
            <p:nvPr/>
          </p:nvSpPr>
          <p:spPr>
            <a:xfrm>
              <a:off x="9780252" y="3422003"/>
              <a:ext cx="452307" cy="260421"/>
            </a:xfrm>
            <a:custGeom>
              <a:avLst/>
              <a:gdLst>
                <a:gd name="connsiteX0" fmla="*/ -391 w 452307"/>
                <a:gd name="connsiteY0" fmla="*/ 260250 h 260421"/>
                <a:gd name="connsiteX1" fmla="*/ 225763 w 452307"/>
                <a:gd name="connsiteY1" fmla="*/ -172 h 260421"/>
                <a:gd name="connsiteX2" fmla="*/ 451916 w 452307"/>
                <a:gd name="connsiteY2" fmla="*/ 260250 h 260421"/>
              </a:gdLst>
              <a:ahLst/>
              <a:cxnLst>
                <a:cxn ang="0">
                  <a:pos x="connsiteX0" y="connsiteY0"/>
                </a:cxn>
                <a:cxn ang="0">
                  <a:pos x="connsiteX1" y="connsiteY1"/>
                </a:cxn>
                <a:cxn ang="0">
                  <a:pos x="connsiteX2" y="connsiteY2"/>
                </a:cxn>
              </a:cxnLst>
              <a:rect l="l" t="t" r="r" b="b"/>
              <a:pathLst>
                <a:path w="452307" h="260421">
                  <a:moveTo>
                    <a:pt x="-391" y="260250"/>
                  </a:moveTo>
                  <a:lnTo>
                    <a:pt x="225763" y="-172"/>
                  </a:lnTo>
                  <a:lnTo>
                    <a:pt x="451916" y="260250"/>
                  </a:lnTo>
                  <a:close/>
                </a:path>
              </a:pathLst>
            </a:custGeom>
            <a:solidFill>
              <a:srgbClr val="B4C7E7"/>
            </a:solidFill>
            <a:ln w="12434" cap="flat">
              <a:solidFill>
                <a:srgbClr val="8FAADC"/>
              </a:solid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857E48A6-5CA5-453D-9580-02DE2D5C47CB}"/>
                </a:ext>
              </a:extLst>
            </p:cNvPr>
            <p:cNvSpPr/>
            <p:nvPr/>
          </p:nvSpPr>
          <p:spPr>
            <a:xfrm>
              <a:off x="11134890" y="3173006"/>
              <a:ext cx="301538" cy="418041"/>
            </a:xfrm>
            <a:custGeom>
              <a:avLst/>
              <a:gdLst>
                <a:gd name="connsiteX0" fmla="*/ -391 w 301538"/>
                <a:gd name="connsiteY0" fmla="*/ 417870 h 418041"/>
                <a:gd name="connsiteX1" fmla="*/ 150378 w 301538"/>
                <a:gd name="connsiteY1" fmla="*/ -172 h 418041"/>
                <a:gd name="connsiteX2" fmla="*/ 301147 w 301538"/>
                <a:gd name="connsiteY2" fmla="*/ 417870 h 418041"/>
              </a:gdLst>
              <a:ahLst/>
              <a:cxnLst>
                <a:cxn ang="0">
                  <a:pos x="connsiteX0" y="connsiteY0"/>
                </a:cxn>
                <a:cxn ang="0">
                  <a:pos x="connsiteX1" y="connsiteY1"/>
                </a:cxn>
                <a:cxn ang="0">
                  <a:pos x="connsiteX2" y="connsiteY2"/>
                </a:cxn>
              </a:cxnLst>
              <a:rect l="l" t="t" r="r" b="b"/>
              <a:pathLst>
                <a:path w="301538" h="418041">
                  <a:moveTo>
                    <a:pt x="-391" y="417870"/>
                  </a:moveTo>
                  <a:lnTo>
                    <a:pt x="150378" y="-172"/>
                  </a:lnTo>
                  <a:lnTo>
                    <a:pt x="301147" y="417870"/>
                  </a:lnTo>
                  <a:close/>
                </a:path>
              </a:pathLst>
            </a:custGeom>
            <a:solidFill>
              <a:srgbClr val="F8CBAD"/>
            </a:solidFill>
            <a:ln w="12434" cap="flat">
              <a:solidFill>
                <a:srgbClr val="F4B183"/>
              </a:solidFill>
              <a:prstDash val="solid"/>
              <a:miter/>
            </a:ln>
          </p:spPr>
          <p:txBody>
            <a:bodyPr rtlCol="0" anchor="ctr"/>
            <a:lstStyle/>
            <a:p>
              <a:endParaRPr lang="de-DE"/>
            </a:p>
          </p:txBody>
        </p:sp>
        <p:sp>
          <p:nvSpPr>
            <p:cNvPr id="20" name="Freihandform: Form 19">
              <a:extLst>
                <a:ext uri="{FF2B5EF4-FFF2-40B4-BE49-F238E27FC236}">
                  <a16:creationId xmlns:a16="http://schemas.microsoft.com/office/drawing/2014/main" id="{DEB1B85D-C29C-459D-9213-72AEBE2AC597}"/>
                </a:ext>
              </a:extLst>
            </p:cNvPr>
            <p:cNvSpPr/>
            <p:nvPr/>
          </p:nvSpPr>
          <p:spPr>
            <a:xfrm>
              <a:off x="10741976" y="4031933"/>
              <a:ext cx="301538" cy="173612"/>
            </a:xfrm>
            <a:custGeom>
              <a:avLst/>
              <a:gdLst>
                <a:gd name="connsiteX0" fmla="*/ -391 w 301538"/>
                <a:gd name="connsiteY0" fmla="*/ -172 h 173612"/>
                <a:gd name="connsiteX1" fmla="*/ 301147 w 301538"/>
                <a:gd name="connsiteY1" fmla="*/ -172 h 173612"/>
                <a:gd name="connsiteX2" fmla="*/ 301147 w 301538"/>
                <a:gd name="connsiteY2" fmla="*/ 173441 h 173612"/>
                <a:gd name="connsiteX3" fmla="*/ -391 w 301538"/>
                <a:gd name="connsiteY3" fmla="*/ 173441 h 173612"/>
              </a:gdLst>
              <a:ahLst/>
              <a:cxnLst>
                <a:cxn ang="0">
                  <a:pos x="connsiteX0" y="connsiteY0"/>
                </a:cxn>
                <a:cxn ang="0">
                  <a:pos x="connsiteX1" y="connsiteY1"/>
                </a:cxn>
                <a:cxn ang="0">
                  <a:pos x="connsiteX2" y="connsiteY2"/>
                </a:cxn>
                <a:cxn ang="0">
                  <a:pos x="connsiteX3" y="connsiteY3"/>
                </a:cxn>
              </a:cxnLst>
              <a:rect l="l" t="t" r="r" b="b"/>
              <a:pathLst>
                <a:path w="301538" h="173612">
                  <a:moveTo>
                    <a:pt x="-391" y="-172"/>
                  </a:moveTo>
                  <a:lnTo>
                    <a:pt x="301147" y="-172"/>
                  </a:lnTo>
                  <a:lnTo>
                    <a:pt x="301147" y="173441"/>
                  </a:lnTo>
                  <a:lnTo>
                    <a:pt x="-391" y="173441"/>
                  </a:lnTo>
                  <a:close/>
                </a:path>
              </a:pathLst>
            </a:custGeom>
            <a:solidFill>
              <a:srgbClr val="C5E0B4"/>
            </a:solidFill>
            <a:ln w="12434" cap="flat">
              <a:solidFill>
                <a:srgbClr val="A9D18E"/>
              </a:solid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F5E81359-92B4-4229-9D86-EF5506188975}"/>
                </a:ext>
              </a:extLst>
            </p:cNvPr>
            <p:cNvSpPr/>
            <p:nvPr/>
          </p:nvSpPr>
          <p:spPr>
            <a:xfrm>
              <a:off x="10262256" y="3159300"/>
              <a:ext cx="386060" cy="418041"/>
            </a:xfrm>
            <a:custGeom>
              <a:avLst/>
              <a:gdLst>
                <a:gd name="connsiteX0" fmla="*/ -391 w 386060"/>
                <a:gd name="connsiteY0" fmla="*/ -172 h 418041"/>
                <a:gd name="connsiteX1" fmla="*/ 385669 w 386060"/>
                <a:gd name="connsiteY1" fmla="*/ -172 h 418041"/>
                <a:gd name="connsiteX2" fmla="*/ 385669 w 386060"/>
                <a:gd name="connsiteY2" fmla="*/ 417870 h 418041"/>
                <a:gd name="connsiteX3" fmla="*/ -391 w 386060"/>
                <a:gd name="connsiteY3" fmla="*/ 417870 h 418041"/>
              </a:gdLst>
              <a:ahLst/>
              <a:cxnLst>
                <a:cxn ang="0">
                  <a:pos x="connsiteX0" y="connsiteY0"/>
                </a:cxn>
                <a:cxn ang="0">
                  <a:pos x="connsiteX1" y="connsiteY1"/>
                </a:cxn>
                <a:cxn ang="0">
                  <a:pos x="connsiteX2" y="connsiteY2"/>
                </a:cxn>
                <a:cxn ang="0">
                  <a:pos x="connsiteX3" y="connsiteY3"/>
                </a:cxn>
              </a:cxnLst>
              <a:rect l="l" t="t" r="r" b="b"/>
              <a:pathLst>
                <a:path w="386060" h="418041">
                  <a:moveTo>
                    <a:pt x="-391" y="-172"/>
                  </a:moveTo>
                  <a:lnTo>
                    <a:pt x="385669" y="-172"/>
                  </a:lnTo>
                  <a:lnTo>
                    <a:pt x="385669" y="417870"/>
                  </a:lnTo>
                  <a:lnTo>
                    <a:pt x="-391" y="417870"/>
                  </a:lnTo>
                  <a:close/>
                </a:path>
              </a:pathLst>
            </a:custGeom>
            <a:solidFill>
              <a:srgbClr val="B4C7E7"/>
            </a:solidFill>
            <a:ln w="12434" cap="flat">
              <a:solidFill>
                <a:srgbClr val="8FAADC"/>
              </a:solidFill>
              <a:prstDash val="solid"/>
              <a:miter/>
            </a:ln>
          </p:spPr>
          <p:txBody>
            <a:bodyPr rtlCol="0" anchor="ctr"/>
            <a:lstStyle/>
            <a:p>
              <a:endParaRPr lang="de-DE"/>
            </a:p>
          </p:txBody>
        </p:sp>
        <p:sp>
          <p:nvSpPr>
            <p:cNvPr id="22" name="Freihandform: Form 21">
              <a:extLst>
                <a:ext uri="{FF2B5EF4-FFF2-40B4-BE49-F238E27FC236}">
                  <a16:creationId xmlns:a16="http://schemas.microsoft.com/office/drawing/2014/main" id="{FA8E9EA6-ED5C-44FC-B59B-0021E5AF9FD2}"/>
                </a:ext>
              </a:extLst>
            </p:cNvPr>
            <p:cNvSpPr/>
            <p:nvPr/>
          </p:nvSpPr>
          <p:spPr>
            <a:xfrm>
              <a:off x="11530088" y="3433425"/>
              <a:ext cx="260419" cy="260419"/>
            </a:xfrm>
            <a:custGeom>
              <a:avLst/>
              <a:gdLst>
                <a:gd name="connsiteX0" fmla="*/ -391 w 260419"/>
                <a:gd name="connsiteY0" fmla="*/ 130038 h 260419"/>
                <a:gd name="connsiteX1" fmla="*/ 129819 w 260419"/>
                <a:gd name="connsiteY1" fmla="*/ -172 h 260419"/>
                <a:gd name="connsiteX2" fmla="*/ 260028 w 260419"/>
                <a:gd name="connsiteY2" fmla="*/ 130038 h 260419"/>
                <a:gd name="connsiteX3" fmla="*/ 129819 w 260419"/>
                <a:gd name="connsiteY3" fmla="*/ 260247 h 260419"/>
                <a:gd name="connsiteX4" fmla="*/ -391 w 260419"/>
                <a:gd name="connsiteY4" fmla="*/ 130038 h 260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19" h="260419">
                  <a:moveTo>
                    <a:pt x="-391" y="130038"/>
                  </a:moveTo>
                  <a:cubicBezTo>
                    <a:pt x="-391" y="58125"/>
                    <a:pt x="57906" y="-172"/>
                    <a:pt x="129819" y="-172"/>
                  </a:cubicBezTo>
                  <a:cubicBezTo>
                    <a:pt x="201731" y="-172"/>
                    <a:pt x="260028" y="58125"/>
                    <a:pt x="260028" y="130038"/>
                  </a:cubicBezTo>
                  <a:cubicBezTo>
                    <a:pt x="260028" y="201952"/>
                    <a:pt x="201731" y="260247"/>
                    <a:pt x="129819" y="260247"/>
                  </a:cubicBezTo>
                  <a:cubicBezTo>
                    <a:pt x="57906" y="260247"/>
                    <a:pt x="-391" y="201952"/>
                    <a:pt x="-391" y="130038"/>
                  </a:cubicBezTo>
                  <a:close/>
                </a:path>
              </a:pathLst>
            </a:custGeom>
            <a:solidFill>
              <a:srgbClr val="F8CBAD"/>
            </a:solidFill>
            <a:ln w="12434" cap="flat">
              <a:solidFill>
                <a:srgbClr val="F4B183"/>
              </a:solid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DFCFA99F-6001-455F-A7D2-68F8BA4313A3}"/>
                </a:ext>
              </a:extLst>
            </p:cNvPr>
            <p:cNvSpPr/>
            <p:nvPr/>
          </p:nvSpPr>
          <p:spPr>
            <a:xfrm>
              <a:off x="10732839" y="3764658"/>
              <a:ext cx="185034" cy="182750"/>
            </a:xfrm>
            <a:custGeom>
              <a:avLst/>
              <a:gdLst>
                <a:gd name="connsiteX0" fmla="*/ -391 w 185034"/>
                <a:gd name="connsiteY0" fmla="*/ 91203 h 182750"/>
                <a:gd name="connsiteX1" fmla="*/ 92126 w 185034"/>
                <a:gd name="connsiteY1" fmla="*/ -172 h 182750"/>
                <a:gd name="connsiteX2" fmla="*/ 184644 w 185034"/>
                <a:gd name="connsiteY2" fmla="*/ 91203 h 182750"/>
                <a:gd name="connsiteX3" fmla="*/ 92126 w 185034"/>
                <a:gd name="connsiteY3" fmla="*/ 182578 h 182750"/>
                <a:gd name="connsiteX4" fmla="*/ -391 w 185034"/>
                <a:gd name="connsiteY4" fmla="*/ 91203 h 1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34" h="182750">
                  <a:moveTo>
                    <a:pt x="-391" y="91203"/>
                  </a:moveTo>
                  <a:cubicBezTo>
                    <a:pt x="-391" y="40741"/>
                    <a:pt x="41025" y="-172"/>
                    <a:pt x="92126" y="-172"/>
                  </a:cubicBezTo>
                  <a:cubicBezTo>
                    <a:pt x="143228" y="-172"/>
                    <a:pt x="184644" y="40741"/>
                    <a:pt x="184644" y="91203"/>
                  </a:cubicBezTo>
                  <a:cubicBezTo>
                    <a:pt x="184644" y="141665"/>
                    <a:pt x="143228" y="182578"/>
                    <a:pt x="92126" y="182578"/>
                  </a:cubicBezTo>
                  <a:cubicBezTo>
                    <a:pt x="41025" y="182578"/>
                    <a:pt x="-391" y="141665"/>
                    <a:pt x="-391" y="91203"/>
                  </a:cubicBezTo>
                  <a:close/>
                </a:path>
              </a:pathLst>
            </a:custGeom>
            <a:solidFill>
              <a:srgbClr val="C5E0B4"/>
            </a:solidFill>
            <a:ln w="12434" cap="flat">
              <a:solidFill>
                <a:srgbClr val="A9D18E"/>
              </a:solid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18CA9F22-3733-49F9-B806-AD2BFA0137CE}"/>
                </a:ext>
              </a:extLst>
            </p:cNvPr>
            <p:cNvSpPr/>
            <p:nvPr/>
          </p:nvSpPr>
          <p:spPr>
            <a:xfrm>
              <a:off x="11427291" y="2981118"/>
              <a:ext cx="367785" cy="363218"/>
            </a:xfrm>
            <a:custGeom>
              <a:avLst/>
              <a:gdLst>
                <a:gd name="connsiteX0" fmla="*/ -391 w 367785"/>
                <a:gd name="connsiteY0" fmla="*/ 181436 h 363218"/>
                <a:gd name="connsiteX1" fmla="*/ 183502 w 367785"/>
                <a:gd name="connsiteY1" fmla="*/ -172 h 363218"/>
                <a:gd name="connsiteX2" fmla="*/ 367394 w 367785"/>
                <a:gd name="connsiteY2" fmla="*/ 181436 h 363218"/>
                <a:gd name="connsiteX3" fmla="*/ 183502 w 367785"/>
                <a:gd name="connsiteY3" fmla="*/ 363047 h 363218"/>
                <a:gd name="connsiteX4" fmla="*/ -391 w 367785"/>
                <a:gd name="connsiteY4" fmla="*/ 181436 h 3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85" h="363218">
                  <a:moveTo>
                    <a:pt x="-391" y="181436"/>
                  </a:moveTo>
                  <a:cubicBezTo>
                    <a:pt x="-391" y="81138"/>
                    <a:pt x="81938" y="-172"/>
                    <a:pt x="183502" y="-172"/>
                  </a:cubicBezTo>
                  <a:cubicBezTo>
                    <a:pt x="285065" y="-172"/>
                    <a:pt x="367394" y="81138"/>
                    <a:pt x="367394" y="181436"/>
                  </a:cubicBezTo>
                  <a:cubicBezTo>
                    <a:pt x="367394" y="281737"/>
                    <a:pt x="285065" y="363047"/>
                    <a:pt x="183502" y="363047"/>
                  </a:cubicBezTo>
                  <a:cubicBezTo>
                    <a:pt x="81938" y="363047"/>
                    <a:pt x="-391" y="281737"/>
                    <a:pt x="-391" y="181436"/>
                  </a:cubicBezTo>
                  <a:close/>
                </a:path>
              </a:pathLst>
            </a:custGeom>
            <a:solidFill>
              <a:srgbClr val="F8CBAD"/>
            </a:solidFill>
            <a:ln w="12434" cap="flat">
              <a:solidFill>
                <a:srgbClr val="F4B183"/>
              </a:solidFill>
              <a:prstDash val="solid"/>
              <a:miter/>
            </a:ln>
          </p:spPr>
          <p:txBody>
            <a:bodyPr rtlCol="0" anchor="ctr"/>
            <a:lstStyle/>
            <a:p>
              <a:endParaRPr lang="de-DE"/>
            </a:p>
          </p:txBody>
        </p:sp>
      </p:grpSp>
      <p:sp>
        <p:nvSpPr>
          <p:cNvPr id="25" name="Freihandform: Form 24">
            <a:extLst>
              <a:ext uri="{FF2B5EF4-FFF2-40B4-BE49-F238E27FC236}">
                <a16:creationId xmlns:a16="http://schemas.microsoft.com/office/drawing/2014/main" id="{04C1AFC3-A271-4F87-B3C1-2FA8C8A6F101}"/>
              </a:ext>
            </a:extLst>
          </p:cNvPr>
          <p:cNvSpPr/>
          <p:nvPr/>
        </p:nvSpPr>
        <p:spPr>
          <a:xfrm>
            <a:off x="7801978" y="2750396"/>
            <a:ext cx="1199299" cy="1197015"/>
          </a:xfrm>
          <a:custGeom>
            <a:avLst/>
            <a:gdLst>
              <a:gd name="connsiteX0" fmla="*/ -391 w 1199299"/>
              <a:gd name="connsiteY0" fmla="*/ 598336 h 1197015"/>
              <a:gd name="connsiteX1" fmla="*/ 599259 w 1199299"/>
              <a:gd name="connsiteY1" fmla="*/ -172 h 1197015"/>
              <a:gd name="connsiteX2" fmla="*/ 1198909 w 1199299"/>
              <a:gd name="connsiteY2" fmla="*/ 598336 h 1197015"/>
              <a:gd name="connsiteX3" fmla="*/ 599259 w 1199299"/>
              <a:gd name="connsiteY3" fmla="*/ 1196843 h 1197015"/>
              <a:gd name="connsiteX4" fmla="*/ -391 w 1199299"/>
              <a:gd name="connsiteY4" fmla="*/ 598336 h 119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99" h="1197015">
                <a:moveTo>
                  <a:pt x="-391" y="598336"/>
                </a:moveTo>
                <a:cubicBezTo>
                  <a:pt x="-391" y="267786"/>
                  <a:pt x="268069" y="-172"/>
                  <a:pt x="599259" y="-172"/>
                </a:cubicBezTo>
                <a:cubicBezTo>
                  <a:pt x="930448" y="-172"/>
                  <a:pt x="1198909" y="267786"/>
                  <a:pt x="1198909" y="598336"/>
                </a:cubicBezTo>
                <a:cubicBezTo>
                  <a:pt x="1198909" y="928885"/>
                  <a:pt x="930448" y="1196843"/>
                  <a:pt x="599259" y="1196843"/>
                </a:cubicBezTo>
                <a:cubicBezTo>
                  <a:pt x="268069" y="1196843"/>
                  <a:pt x="-391" y="928885"/>
                  <a:pt x="-391" y="598336"/>
                </a:cubicBezTo>
                <a:close/>
              </a:path>
            </a:pathLst>
          </a:custGeom>
          <a:solidFill>
            <a:srgbClr val="D6DCE5"/>
          </a:solidFill>
          <a:ln w="12434" cap="flat">
            <a:solidFill>
              <a:srgbClr val="ADB9CA"/>
            </a:solidFill>
            <a:prstDash val="solid"/>
            <a:miter/>
          </a:ln>
        </p:spPr>
        <p:txBody>
          <a:bodyPr rtlCol="0" anchor="ctr"/>
          <a:lstStyle/>
          <a:p>
            <a:endParaRPr lang="de-DE"/>
          </a:p>
        </p:txBody>
      </p:sp>
      <p:pic>
        <p:nvPicPr>
          <p:cNvPr id="26" name="Grafik 25">
            <a:extLst>
              <a:ext uri="{FF2B5EF4-FFF2-40B4-BE49-F238E27FC236}">
                <a16:creationId xmlns:a16="http://schemas.microsoft.com/office/drawing/2014/main" id="{972AEF74-BD48-454E-A39C-25D10D771607}"/>
              </a:ext>
            </a:extLst>
          </p:cNvPr>
          <p:cNvPicPr>
            <a:picLocks noChangeAspect="1"/>
          </p:cNvPicPr>
          <p:nvPr/>
        </p:nvPicPr>
        <p:blipFill>
          <a:blip r:embed="rId8"/>
          <a:stretch>
            <a:fillRect/>
          </a:stretch>
        </p:blipFill>
        <p:spPr>
          <a:xfrm>
            <a:off x="8016736" y="2967002"/>
            <a:ext cx="767551" cy="769838"/>
          </a:xfrm>
          <a:custGeom>
            <a:avLst/>
            <a:gdLst>
              <a:gd name="connsiteX0" fmla="*/ 1244 w 767551"/>
              <a:gd name="connsiteY0" fmla="*/ 42 h 769838"/>
              <a:gd name="connsiteX1" fmla="*/ 768796 w 767551"/>
              <a:gd name="connsiteY1" fmla="*/ 42 h 769838"/>
              <a:gd name="connsiteX2" fmla="*/ 768796 w 767551"/>
              <a:gd name="connsiteY2" fmla="*/ 769880 h 769838"/>
              <a:gd name="connsiteX3" fmla="*/ 1244 w 767551"/>
              <a:gd name="connsiteY3" fmla="*/ 769880 h 769838"/>
            </a:gdLst>
            <a:ahLst/>
            <a:cxnLst>
              <a:cxn ang="0">
                <a:pos x="connsiteX0" y="connsiteY0"/>
              </a:cxn>
              <a:cxn ang="0">
                <a:pos x="connsiteX1" y="connsiteY1"/>
              </a:cxn>
              <a:cxn ang="0">
                <a:pos x="connsiteX2" y="connsiteY2"/>
              </a:cxn>
              <a:cxn ang="0">
                <a:pos x="connsiteX3" y="connsiteY3"/>
              </a:cxn>
            </a:cxnLst>
            <a:rect l="l" t="t" r="r" b="b"/>
            <a:pathLst>
              <a:path w="767551" h="769838">
                <a:moveTo>
                  <a:pt x="1244" y="42"/>
                </a:moveTo>
                <a:lnTo>
                  <a:pt x="768796" y="42"/>
                </a:lnTo>
                <a:lnTo>
                  <a:pt x="768796" y="769880"/>
                </a:lnTo>
                <a:lnTo>
                  <a:pt x="1244" y="769880"/>
                </a:lnTo>
                <a:close/>
              </a:path>
            </a:pathLst>
          </a:custGeom>
        </p:spPr>
      </p:pic>
      <p:sp>
        <p:nvSpPr>
          <p:cNvPr id="27" name="Textfeld 26">
            <a:extLst>
              <a:ext uri="{FF2B5EF4-FFF2-40B4-BE49-F238E27FC236}">
                <a16:creationId xmlns:a16="http://schemas.microsoft.com/office/drawing/2014/main" id="{75CF9A3B-DB28-4B9E-AFB8-94E87818CB83}"/>
              </a:ext>
            </a:extLst>
          </p:cNvPr>
          <p:cNvSpPr txBox="1"/>
          <p:nvPr/>
        </p:nvSpPr>
        <p:spPr>
          <a:xfrm>
            <a:off x="7767922" y="3976495"/>
            <a:ext cx="701434"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Model </a:t>
            </a:r>
          </a:p>
        </p:txBody>
      </p:sp>
      <p:sp>
        <p:nvSpPr>
          <p:cNvPr id="28" name="Textfeld 27">
            <a:extLst>
              <a:ext uri="{FF2B5EF4-FFF2-40B4-BE49-F238E27FC236}">
                <a16:creationId xmlns:a16="http://schemas.microsoft.com/office/drawing/2014/main" id="{C54A941B-DC54-4025-9376-42BB28839E2D}"/>
              </a:ext>
            </a:extLst>
          </p:cNvPr>
          <p:cNvSpPr txBox="1"/>
          <p:nvPr/>
        </p:nvSpPr>
        <p:spPr>
          <a:xfrm>
            <a:off x="8289163" y="3976495"/>
            <a:ext cx="749406"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training</a:t>
            </a:r>
          </a:p>
        </p:txBody>
      </p:sp>
      <p:sp>
        <p:nvSpPr>
          <p:cNvPr id="29" name="Freihandform: Form 28">
            <a:extLst>
              <a:ext uri="{FF2B5EF4-FFF2-40B4-BE49-F238E27FC236}">
                <a16:creationId xmlns:a16="http://schemas.microsoft.com/office/drawing/2014/main" id="{268985CF-E857-42F3-87D0-40D6B30A1EB3}"/>
              </a:ext>
            </a:extLst>
          </p:cNvPr>
          <p:cNvSpPr/>
          <p:nvPr/>
        </p:nvSpPr>
        <p:spPr>
          <a:xfrm flipV="1">
            <a:off x="8996761" y="3297350"/>
            <a:ext cx="416026" cy="104700"/>
          </a:xfrm>
          <a:custGeom>
            <a:avLst/>
            <a:gdLst>
              <a:gd name="connsiteX0" fmla="*/ 1797 w 416026"/>
              <a:gd name="connsiteY0" fmla="*/ 44097 h 104700"/>
              <a:gd name="connsiteX1" fmla="*/ 354985 w 416026"/>
              <a:gd name="connsiteY1" fmla="*/ 44888 h 104700"/>
              <a:gd name="connsiteX2" fmla="*/ 354949 w 416026"/>
              <a:gd name="connsiteY2" fmla="*/ 60593 h 104700"/>
              <a:gd name="connsiteX3" fmla="*/ 1762 w 416026"/>
              <a:gd name="connsiteY3" fmla="*/ 59802 h 104700"/>
              <a:gd name="connsiteX4" fmla="*/ 354967 w 416026"/>
              <a:gd name="connsiteY4" fmla="*/ 52740 h 104700"/>
              <a:gd name="connsiteX5" fmla="*/ 313204 w 416026"/>
              <a:gd name="connsiteY5" fmla="*/ 296 h 104700"/>
              <a:gd name="connsiteX6" fmla="*/ 417788 w 416026"/>
              <a:gd name="connsiteY6" fmla="*/ 52881 h 104700"/>
              <a:gd name="connsiteX7" fmla="*/ 312969 w 416026"/>
              <a:gd name="connsiteY7" fmla="*/ 104997 h 10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26" h="104700">
                <a:moveTo>
                  <a:pt x="1797" y="44097"/>
                </a:moveTo>
                <a:lnTo>
                  <a:pt x="354985" y="44888"/>
                </a:lnTo>
                <a:lnTo>
                  <a:pt x="354949" y="60593"/>
                </a:lnTo>
                <a:lnTo>
                  <a:pt x="1762" y="59802"/>
                </a:lnTo>
                <a:close/>
                <a:moveTo>
                  <a:pt x="354967" y="52740"/>
                </a:moveTo>
                <a:lnTo>
                  <a:pt x="313204" y="296"/>
                </a:lnTo>
                <a:lnTo>
                  <a:pt x="417788" y="52881"/>
                </a:lnTo>
                <a:lnTo>
                  <a:pt x="312969" y="104997"/>
                </a:lnTo>
                <a:close/>
              </a:path>
            </a:pathLst>
          </a:custGeom>
          <a:solidFill>
            <a:srgbClr val="767171"/>
          </a:solidFill>
          <a:ln w="2282" cap="flat">
            <a:noFill/>
            <a:prstDash val="solid"/>
            <a:miter/>
          </a:ln>
        </p:spPr>
        <p:txBody>
          <a:bodyPr rtlCol="0" anchor="ctr"/>
          <a:lstStyle/>
          <a:p>
            <a:endParaRPr lang="de-DE"/>
          </a:p>
        </p:txBody>
      </p:sp>
      <p:grpSp>
        <p:nvGrpSpPr>
          <p:cNvPr id="72" name="Gruppieren 71">
            <a:extLst>
              <a:ext uri="{FF2B5EF4-FFF2-40B4-BE49-F238E27FC236}">
                <a16:creationId xmlns:a16="http://schemas.microsoft.com/office/drawing/2014/main" id="{01D2DDFF-2949-40B0-8009-B3E187EBDC1B}"/>
              </a:ext>
            </a:extLst>
          </p:cNvPr>
          <p:cNvGrpSpPr/>
          <p:nvPr/>
        </p:nvGrpSpPr>
        <p:grpSpPr>
          <a:xfrm>
            <a:off x="4798632" y="3552213"/>
            <a:ext cx="2437431" cy="1583075"/>
            <a:chOff x="4980771" y="2686433"/>
            <a:chExt cx="2437431" cy="1583075"/>
          </a:xfrm>
        </p:grpSpPr>
        <p:sp>
          <p:nvSpPr>
            <p:cNvPr id="30" name="Freihandform: Form 29">
              <a:extLst>
                <a:ext uri="{FF2B5EF4-FFF2-40B4-BE49-F238E27FC236}">
                  <a16:creationId xmlns:a16="http://schemas.microsoft.com/office/drawing/2014/main" id="{B1DB93E5-0282-4BFC-A284-914AB68E890A}"/>
                </a:ext>
              </a:extLst>
            </p:cNvPr>
            <p:cNvSpPr/>
            <p:nvPr/>
          </p:nvSpPr>
          <p:spPr>
            <a:xfrm>
              <a:off x="4980771" y="2686433"/>
              <a:ext cx="2437431" cy="1583075"/>
            </a:xfrm>
            <a:custGeom>
              <a:avLst/>
              <a:gdLst>
                <a:gd name="connsiteX0" fmla="*/ -391 w 2437431"/>
                <a:gd name="connsiteY0" fmla="*/ 263681 h 1583075"/>
                <a:gd name="connsiteX1" fmla="*/ 263350 w 2437431"/>
                <a:gd name="connsiteY1" fmla="*/ -172 h 1583075"/>
                <a:gd name="connsiteX2" fmla="*/ 2173286 w 2437431"/>
                <a:gd name="connsiteY2" fmla="*/ -172 h 1583075"/>
                <a:gd name="connsiteX3" fmla="*/ 2437041 w 2437431"/>
                <a:gd name="connsiteY3" fmla="*/ 263681 h 1583075"/>
                <a:gd name="connsiteX4" fmla="*/ 2437041 w 2437431"/>
                <a:gd name="connsiteY4" fmla="*/ 1319049 h 1583075"/>
                <a:gd name="connsiteX5" fmla="*/ 2173286 w 2437431"/>
                <a:gd name="connsiteY5" fmla="*/ 1582904 h 1583075"/>
                <a:gd name="connsiteX6" fmla="*/ 263350 w 2437431"/>
                <a:gd name="connsiteY6" fmla="*/ 1582904 h 1583075"/>
                <a:gd name="connsiteX7" fmla="*/ -391 w 2437431"/>
                <a:gd name="connsiteY7" fmla="*/ 1319049 h 15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7431" h="1583075">
                  <a:moveTo>
                    <a:pt x="-391" y="263681"/>
                  </a:moveTo>
                  <a:cubicBezTo>
                    <a:pt x="-391" y="117958"/>
                    <a:pt x="117691" y="-172"/>
                    <a:pt x="263350" y="-172"/>
                  </a:cubicBezTo>
                  <a:lnTo>
                    <a:pt x="2173286" y="-172"/>
                  </a:lnTo>
                  <a:cubicBezTo>
                    <a:pt x="2318961" y="-172"/>
                    <a:pt x="2437041" y="117958"/>
                    <a:pt x="2437041" y="263681"/>
                  </a:cubicBezTo>
                  <a:lnTo>
                    <a:pt x="2437041" y="1319049"/>
                  </a:lnTo>
                  <a:cubicBezTo>
                    <a:pt x="2437041" y="1464785"/>
                    <a:pt x="2318961" y="1582904"/>
                    <a:pt x="2173286" y="1582904"/>
                  </a:cubicBezTo>
                  <a:lnTo>
                    <a:pt x="263350" y="1582904"/>
                  </a:lnTo>
                  <a:cubicBezTo>
                    <a:pt x="117691" y="1582904"/>
                    <a:pt x="-391" y="1464785"/>
                    <a:pt x="-391" y="1319049"/>
                  </a:cubicBezTo>
                  <a:close/>
                </a:path>
              </a:pathLst>
            </a:custGeom>
            <a:solidFill>
              <a:srgbClr val="E7E6E6"/>
            </a:solidFill>
            <a:ln w="12434" cap="flat">
              <a:solidFill>
                <a:srgbClr val="D0CECE"/>
              </a:solidFill>
              <a:prstDash val="solid"/>
              <a:miter/>
            </a:ln>
          </p:spPr>
          <p:txBody>
            <a:bodyPr rtlCol="0" anchor="ctr"/>
            <a:lstStyle/>
            <a:p>
              <a:endParaRPr lang="de-DE"/>
            </a:p>
          </p:txBody>
        </p:sp>
        <p:sp>
          <p:nvSpPr>
            <p:cNvPr id="31" name="Textfeld 30">
              <a:extLst>
                <a:ext uri="{FF2B5EF4-FFF2-40B4-BE49-F238E27FC236}">
                  <a16:creationId xmlns:a16="http://schemas.microsoft.com/office/drawing/2014/main" id="{1C250B57-3309-4556-9B2D-2A7B3ABF7608}"/>
                </a:ext>
              </a:extLst>
            </p:cNvPr>
            <p:cNvSpPr txBox="1"/>
            <p:nvPr/>
          </p:nvSpPr>
          <p:spPr>
            <a:xfrm>
              <a:off x="5544215" y="2692674"/>
              <a:ext cx="961853"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Unlabeled</a:t>
              </a:r>
            </a:p>
          </p:txBody>
        </p:sp>
        <p:sp>
          <p:nvSpPr>
            <p:cNvPr id="32" name="Textfeld 31">
              <a:extLst>
                <a:ext uri="{FF2B5EF4-FFF2-40B4-BE49-F238E27FC236}">
                  <a16:creationId xmlns:a16="http://schemas.microsoft.com/office/drawing/2014/main" id="{04C5F214-8B95-4F42-892B-094C97D60F50}"/>
                </a:ext>
              </a:extLst>
            </p:cNvPr>
            <p:cNvSpPr txBox="1"/>
            <p:nvPr/>
          </p:nvSpPr>
          <p:spPr>
            <a:xfrm>
              <a:off x="6377895" y="2692674"/>
              <a:ext cx="518683"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data</a:t>
              </a:r>
            </a:p>
          </p:txBody>
        </p:sp>
        <p:sp>
          <p:nvSpPr>
            <p:cNvPr id="33" name="Freihandform: Form 32">
              <a:extLst>
                <a:ext uri="{FF2B5EF4-FFF2-40B4-BE49-F238E27FC236}">
                  <a16:creationId xmlns:a16="http://schemas.microsoft.com/office/drawing/2014/main" id="{E03A44EC-B4D5-4C97-B015-DC148EF4BF74}"/>
                </a:ext>
              </a:extLst>
            </p:cNvPr>
            <p:cNvSpPr/>
            <p:nvPr/>
          </p:nvSpPr>
          <p:spPr>
            <a:xfrm>
              <a:off x="5316572" y="3040514"/>
              <a:ext cx="411190" cy="308391"/>
            </a:xfrm>
            <a:custGeom>
              <a:avLst/>
              <a:gdLst>
                <a:gd name="connsiteX0" fmla="*/ -391 w 411190"/>
                <a:gd name="connsiteY0" fmla="*/ -172 h 308391"/>
                <a:gd name="connsiteX1" fmla="*/ 410800 w 411190"/>
                <a:gd name="connsiteY1" fmla="*/ -172 h 308391"/>
                <a:gd name="connsiteX2" fmla="*/ 410800 w 411190"/>
                <a:gd name="connsiteY2" fmla="*/ 308219 h 308391"/>
                <a:gd name="connsiteX3" fmla="*/ -391 w 411190"/>
                <a:gd name="connsiteY3" fmla="*/ 308219 h 308391"/>
              </a:gdLst>
              <a:ahLst/>
              <a:cxnLst>
                <a:cxn ang="0">
                  <a:pos x="connsiteX0" y="connsiteY0"/>
                </a:cxn>
                <a:cxn ang="0">
                  <a:pos x="connsiteX1" y="connsiteY1"/>
                </a:cxn>
                <a:cxn ang="0">
                  <a:pos x="connsiteX2" y="connsiteY2"/>
                </a:cxn>
                <a:cxn ang="0">
                  <a:pos x="connsiteX3" y="connsiteY3"/>
                </a:cxn>
              </a:cxnLst>
              <a:rect l="l" t="t" r="r" b="b"/>
              <a:pathLst>
                <a:path w="411190" h="308391">
                  <a:moveTo>
                    <a:pt x="-391" y="-172"/>
                  </a:moveTo>
                  <a:lnTo>
                    <a:pt x="410800" y="-172"/>
                  </a:lnTo>
                  <a:lnTo>
                    <a:pt x="410800" y="308219"/>
                  </a:lnTo>
                  <a:lnTo>
                    <a:pt x="-391" y="308219"/>
                  </a:lnTo>
                  <a:close/>
                </a:path>
              </a:pathLst>
            </a:custGeom>
            <a:solidFill>
              <a:srgbClr val="B4C7E7"/>
            </a:solidFill>
            <a:ln w="12434" cap="flat">
              <a:solidFill>
                <a:srgbClr val="8FAADC"/>
              </a:solidFill>
              <a:prstDash val="solid"/>
              <a:miter/>
            </a:ln>
          </p:spPr>
          <p:txBody>
            <a:bodyPr rtlCol="0" anchor="ctr"/>
            <a:lstStyle/>
            <a:p>
              <a:endParaRPr lang="de-DE"/>
            </a:p>
          </p:txBody>
        </p:sp>
        <p:sp>
          <p:nvSpPr>
            <p:cNvPr id="34" name="Freihandform: Form 33">
              <a:extLst>
                <a:ext uri="{FF2B5EF4-FFF2-40B4-BE49-F238E27FC236}">
                  <a16:creationId xmlns:a16="http://schemas.microsoft.com/office/drawing/2014/main" id="{1F282F0D-E2D9-4782-9FF9-DEF5B524A54D}"/>
                </a:ext>
              </a:extLst>
            </p:cNvPr>
            <p:cNvSpPr/>
            <p:nvPr/>
          </p:nvSpPr>
          <p:spPr>
            <a:xfrm>
              <a:off x="5241188" y="3682418"/>
              <a:ext cx="301538" cy="262703"/>
            </a:xfrm>
            <a:custGeom>
              <a:avLst/>
              <a:gdLst>
                <a:gd name="connsiteX0" fmla="*/ -391 w 301538"/>
                <a:gd name="connsiteY0" fmla="*/ 262532 h 262703"/>
                <a:gd name="connsiteX1" fmla="*/ 150378 w 301538"/>
                <a:gd name="connsiteY1" fmla="*/ -172 h 262703"/>
                <a:gd name="connsiteX2" fmla="*/ 301147 w 301538"/>
                <a:gd name="connsiteY2" fmla="*/ 262532 h 262703"/>
              </a:gdLst>
              <a:ahLst/>
              <a:cxnLst>
                <a:cxn ang="0">
                  <a:pos x="connsiteX0" y="connsiteY0"/>
                </a:cxn>
                <a:cxn ang="0">
                  <a:pos x="connsiteX1" y="connsiteY1"/>
                </a:cxn>
                <a:cxn ang="0">
                  <a:pos x="connsiteX2" y="connsiteY2"/>
                </a:cxn>
              </a:cxnLst>
              <a:rect l="l" t="t" r="r" b="b"/>
              <a:pathLst>
                <a:path w="301538" h="262703">
                  <a:moveTo>
                    <a:pt x="-391" y="262532"/>
                  </a:moveTo>
                  <a:lnTo>
                    <a:pt x="150378" y="-172"/>
                  </a:lnTo>
                  <a:lnTo>
                    <a:pt x="301147" y="262532"/>
                  </a:lnTo>
                  <a:close/>
                </a:path>
              </a:pathLst>
            </a:custGeom>
            <a:solidFill>
              <a:srgbClr val="C5E0B4"/>
            </a:solidFill>
            <a:ln w="12434" cap="flat">
              <a:solidFill>
                <a:srgbClr val="A9D18E"/>
              </a:solidFill>
              <a:prstDash val="solid"/>
              <a:miter/>
            </a:ln>
          </p:spPr>
          <p:txBody>
            <a:bodyPr rtlCol="0" anchor="ctr"/>
            <a:lstStyle/>
            <a:p>
              <a:endParaRPr lang="de-DE"/>
            </a:p>
          </p:txBody>
        </p:sp>
        <p:sp>
          <p:nvSpPr>
            <p:cNvPr id="35" name="Freihandform: Form 34">
              <a:extLst>
                <a:ext uri="{FF2B5EF4-FFF2-40B4-BE49-F238E27FC236}">
                  <a16:creationId xmlns:a16="http://schemas.microsoft.com/office/drawing/2014/main" id="{B9F15072-AEF0-4221-A0B0-2E5B8015A34B}"/>
                </a:ext>
              </a:extLst>
            </p:cNvPr>
            <p:cNvSpPr/>
            <p:nvPr/>
          </p:nvSpPr>
          <p:spPr>
            <a:xfrm>
              <a:off x="5650092" y="3531654"/>
              <a:ext cx="452309" cy="260419"/>
            </a:xfrm>
            <a:custGeom>
              <a:avLst/>
              <a:gdLst>
                <a:gd name="connsiteX0" fmla="*/ -391 w 452309"/>
                <a:gd name="connsiteY0" fmla="*/ 260247 h 260419"/>
                <a:gd name="connsiteX1" fmla="*/ 225763 w 452309"/>
                <a:gd name="connsiteY1" fmla="*/ -172 h 260419"/>
                <a:gd name="connsiteX2" fmla="*/ 451919 w 452309"/>
                <a:gd name="connsiteY2" fmla="*/ 260247 h 260419"/>
              </a:gdLst>
              <a:ahLst/>
              <a:cxnLst>
                <a:cxn ang="0">
                  <a:pos x="connsiteX0" y="connsiteY0"/>
                </a:cxn>
                <a:cxn ang="0">
                  <a:pos x="connsiteX1" y="connsiteY1"/>
                </a:cxn>
                <a:cxn ang="0">
                  <a:pos x="connsiteX2" y="connsiteY2"/>
                </a:cxn>
              </a:cxnLst>
              <a:rect l="l" t="t" r="r" b="b"/>
              <a:pathLst>
                <a:path w="452309" h="260419">
                  <a:moveTo>
                    <a:pt x="-391" y="260247"/>
                  </a:moveTo>
                  <a:lnTo>
                    <a:pt x="225763" y="-172"/>
                  </a:lnTo>
                  <a:lnTo>
                    <a:pt x="451919" y="260247"/>
                  </a:lnTo>
                  <a:close/>
                </a:path>
              </a:pathLst>
            </a:custGeom>
            <a:solidFill>
              <a:srgbClr val="B4C7E7"/>
            </a:solidFill>
            <a:ln w="12434" cap="flat">
              <a:solidFill>
                <a:srgbClr val="8FAADC"/>
              </a:solidFill>
              <a:prstDash val="solid"/>
              <a:miter/>
            </a:ln>
          </p:spPr>
          <p:txBody>
            <a:bodyPr rtlCol="0" anchor="ctr"/>
            <a:lstStyle/>
            <a:p>
              <a:endParaRPr lang="de-DE"/>
            </a:p>
          </p:txBody>
        </p:sp>
        <p:sp>
          <p:nvSpPr>
            <p:cNvPr id="36" name="Freihandform: Form 35">
              <a:extLst>
                <a:ext uri="{FF2B5EF4-FFF2-40B4-BE49-F238E27FC236}">
                  <a16:creationId xmlns:a16="http://schemas.microsoft.com/office/drawing/2014/main" id="{7C7C19F6-B7A5-4034-A0DC-8418466B921A}"/>
                </a:ext>
              </a:extLst>
            </p:cNvPr>
            <p:cNvSpPr/>
            <p:nvPr/>
          </p:nvSpPr>
          <p:spPr>
            <a:xfrm>
              <a:off x="6422212" y="3088484"/>
              <a:ext cx="301538" cy="418043"/>
            </a:xfrm>
            <a:custGeom>
              <a:avLst/>
              <a:gdLst>
                <a:gd name="connsiteX0" fmla="*/ -391 w 301538"/>
                <a:gd name="connsiteY0" fmla="*/ 417872 h 418043"/>
                <a:gd name="connsiteX1" fmla="*/ 150378 w 301538"/>
                <a:gd name="connsiteY1" fmla="*/ -172 h 418043"/>
                <a:gd name="connsiteX2" fmla="*/ 301147 w 301538"/>
                <a:gd name="connsiteY2" fmla="*/ 417872 h 418043"/>
              </a:gdLst>
              <a:ahLst/>
              <a:cxnLst>
                <a:cxn ang="0">
                  <a:pos x="connsiteX0" y="connsiteY0"/>
                </a:cxn>
                <a:cxn ang="0">
                  <a:pos x="connsiteX1" y="connsiteY1"/>
                </a:cxn>
                <a:cxn ang="0">
                  <a:pos x="connsiteX2" y="connsiteY2"/>
                </a:cxn>
              </a:cxnLst>
              <a:rect l="l" t="t" r="r" b="b"/>
              <a:pathLst>
                <a:path w="301538" h="418043">
                  <a:moveTo>
                    <a:pt x="-391" y="417872"/>
                  </a:moveTo>
                  <a:lnTo>
                    <a:pt x="150378" y="-172"/>
                  </a:lnTo>
                  <a:lnTo>
                    <a:pt x="301147" y="417872"/>
                  </a:lnTo>
                  <a:close/>
                </a:path>
              </a:pathLst>
            </a:custGeom>
            <a:solidFill>
              <a:srgbClr val="F8CBAD"/>
            </a:solidFill>
            <a:ln w="12434" cap="flat">
              <a:solidFill>
                <a:srgbClr val="F4B183"/>
              </a:solidFill>
              <a:prstDash val="solid"/>
              <a:miter/>
            </a:ln>
          </p:spPr>
          <p:txBody>
            <a:bodyPr rtlCol="0" anchor="ctr"/>
            <a:lstStyle/>
            <a:p>
              <a:endParaRPr lang="de-DE"/>
            </a:p>
          </p:txBody>
        </p:sp>
        <p:sp>
          <p:nvSpPr>
            <p:cNvPr id="37" name="Freihandform: Form 36">
              <a:extLst>
                <a:ext uri="{FF2B5EF4-FFF2-40B4-BE49-F238E27FC236}">
                  <a16:creationId xmlns:a16="http://schemas.microsoft.com/office/drawing/2014/main" id="{6D3DABA4-9E40-428D-9805-AF179790A58C}"/>
                </a:ext>
              </a:extLst>
            </p:cNvPr>
            <p:cNvSpPr/>
            <p:nvPr/>
          </p:nvSpPr>
          <p:spPr>
            <a:xfrm>
              <a:off x="6006455" y="3118181"/>
              <a:ext cx="301538" cy="173612"/>
            </a:xfrm>
            <a:custGeom>
              <a:avLst/>
              <a:gdLst>
                <a:gd name="connsiteX0" fmla="*/ -391 w 301538"/>
                <a:gd name="connsiteY0" fmla="*/ -172 h 173612"/>
                <a:gd name="connsiteX1" fmla="*/ 301147 w 301538"/>
                <a:gd name="connsiteY1" fmla="*/ -172 h 173612"/>
                <a:gd name="connsiteX2" fmla="*/ 301147 w 301538"/>
                <a:gd name="connsiteY2" fmla="*/ 173441 h 173612"/>
                <a:gd name="connsiteX3" fmla="*/ -391 w 301538"/>
                <a:gd name="connsiteY3" fmla="*/ 173441 h 173612"/>
              </a:gdLst>
              <a:ahLst/>
              <a:cxnLst>
                <a:cxn ang="0">
                  <a:pos x="connsiteX0" y="connsiteY0"/>
                </a:cxn>
                <a:cxn ang="0">
                  <a:pos x="connsiteX1" y="connsiteY1"/>
                </a:cxn>
                <a:cxn ang="0">
                  <a:pos x="connsiteX2" y="connsiteY2"/>
                </a:cxn>
                <a:cxn ang="0">
                  <a:pos x="connsiteX3" y="connsiteY3"/>
                </a:cxn>
              </a:cxnLst>
              <a:rect l="l" t="t" r="r" b="b"/>
              <a:pathLst>
                <a:path w="301538" h="173612">
                  <a:moveTo>
                    <a:pt x="-391" y="-172"/>
                  </a:moveTo>
                  <a:lnTo>
                    <a:pt x="301147" y="-172"/>
                  </a:lnTo>
                  <a:lnTo>
                    <a:pt x="301147" y="173441"/>
                  </a:lnTo>
                  <a:lnTo>
                    <a:pt x="-391" y="173441"/>
                  </a:lnTo>
                  <a:close/>
                </a:path>
              </a:pathLst>
            </a:custGeom>
            <a:solidFill>
              <a:srgbClr val="C5E0B4"/>
            </a:solidFill>
            <a:ln w="12434" cap="flat">
              <a:solidFill>
                <a:srgbClr val="A9D18E"/>
              </a:solidFill>
              <a:prstDash val="solid"/>
              <a:miter/>
            </a:ln>
          </p:spPr>
          <p:txBody>
            <a:bodyPr rtlCol="0" anchor="ctr"/>
            <a:lstStyle/>
            <a:p>
              <a:endParaRPr lang="de-DE"/>
            </a:p>
          </p:txBody>
        </p:sp>
        <p:sp>
          <p:nvSpPr>
            <p:cNvPr id="38" name="Freihandform: Form 37">
              <a:extLst>
                <a:ext uri="{FF2B5EF4-FFF2-40B4-BE49-F238E27FC236}">
                  <a16:creationId xmlns:a16="http://schemas.microsoft.com/office/drawing/2014/main" id="{3040E995-4114-488C-AB8E-110B0B9A0C16}"/>
                </a:ext>
              </a:extLst>
            </p:cNvPr>
            <p:cNvSpPr/>
            <p:nvPr/>
          </p:nvSpPr>
          <p:spPr>
            <a:xfrm>
              <a:off x="6159511" y="3693845"/>
              <a:ext cx="386057" cy="418043"/>
            </a:xfrm>
            <a:custGeom>
              <a:avLst/>
              <a:gdLst>
                <a:gd name="connsiteX0" fmla="*/ -391 w 386057"/>
                <a:gd name="connsiteY0" fmla="*/ -172 h 418043"/>
                <a:gd name="connsiteX1" fmla="*/ 385667 w 386057"/>
                <a:gd name="connsiteY1" fmla="*/ -172 h 418043"/>
                <a:gd name="connsiteX2" fmla="*/ 385667 w 386057"/>
                <a:gd name="connsiteY2" fmla="*/ 417872 h 418043"/>
                <a:gd name="connsiteX3" fmla="*/ -391 w 386057"/>
                <a:gd name="connsiteY3" fmla="*/ 417872 h 418043"/>
              </a:gdLst>
              <a:ahLst/>
              <a:cxnLst>
                <a:cxn ang="0">
                  <a:pos x="connsiteX0" y="connsiteY0"/>
                </a:cxn>
                <a:cxn ang="0">
                  <a:pos x="connsiteX1" y="connsiteY1"/>
                </a:cxn>
                <a:cxn ang="0">
                  <a:pos x="connsiteX2" y="connsiteY2"/>
                </a:cxn>
                <a:cxn ang="0">
                  <a:pos x="connsiteX3" y="connsiteY3"/>
                </a:cxn>
              </a:cxnLst>
              <a:rect l="l" t="t" r="r" b="b"/>
              <a:pathLst>
                <a:path w="386057" h="418043">
                  <a:moveTo>
                    <a:pt x="-391" y="-172"/>
                  </a:moveTo>
                  <a:lnTo>
                    <a:pt x="385667" y="-172"/>
                  </a:lnTo>
                  <a:lnTo>
                    <a:pt x="385667" y="417872"/>
                  </a:lnTo>
                  <a:lnTo>
                    <a:pt x="-391" y="417872"/>
                  </a:lnTo>
                  <a:close/>
                </a:path>
              </a:pathLst>
            </a:custGeom>
            <a:solidFill>
              <a:srgbClr val="B4C7E7"/>
            </a:solidFill>
            <a:ln w="12434" cap="flat">
              <a:solidFill>
                <a:srgbClr val="8FAADC"/>
              </a:solidFill>
              <a:prstDash val="solid"/>
              <a:miter/>
            </a:ln>
          </p:spPr>
          <p:txBody>
            <a:bodyPr rtlCol="0" anchor="ctr"/>
            <a:lstStyle/>
            <a:p>
              <a:endParaRPr lang="de-DE"/>
            </a:p>
          </p:txBody>
        </p:sp>
        <p:sp>
          <p:nvSpPr>
            <p:cNvPr id="39" name="Freihandform: Form 38">
              <a:extLst>
                <a:ext uri="{FF2B5EF4-FFF2-40B4-BE49-F238E27FC236}">
                  <a16:creationId xmlns:a16="http://schemas.microsoft.com/office/drawing/2014/main" id="{4269A4E7-B650-4381-BD7D-2D59880141B1}"/>
                </a:ext>
              </a:extLst>
            </p:cNvPr>
            <p:cNvSpPr/>
            <p:nvPr/>
          </p:nvSpPr>
          <p:spPr>
            <a:xfrm>
              <a:off x="6897364" y="3787504"/>
              <a:ext cx="260419" cy="260419"/>
            </a:xfrm>
            <a:custGeom>
              <a:avLst/>
              <a:gdLst>
                <a:gd name="connsiteX0" fmla="*/ -391 w 260419"/>
                <a:gd name="connsiteY0" fmla="*/ 130038 h 260419"/>
                <a:gd name="connsiteX1" fmla="*/ 129819 w 260419"/>
                <a:gd name="connsiteY1" fmla="*/ -172 h 260419"/>
                <a:gd name="connsiteX2" fmla="*/ 260028 w 260419"/>
                <a:gd name="connsiteY2" fmla="*/ 130038 h 260419"/>
                <a:gd name="connsiteX3" fmla="*/ 129819 w 260419"/>
                <a:gd name="connsiteY3" fmla="*/ 260247 h 260419"/>
                <a:gd name="connsiteX4" fmla="*/ -391 w 260419"/>
                <a:gd name="connsiteY4" fmla="*/ 130038 h 260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19" h="260419">
                  <a:moveTo>
                    <a:pt x="-391" y="130038"/>
                  </a:moveTo>
                  <a:cubicBezTo>
                    <a:pt x="-391" y="58123"/>
                    <a:pt x="57906" y="-172"/>
                    <a:pt x="129819" y="-172"/>
                  </a:cubicBezTo>
                  <a:cubicBezTo>
                    <a:pt x="201731" y="-172"/>
                    <a:pt x="260028" y="58123"/>
                    <a:pt x="260028" y="130038"/>
                  </a:cubicBezTo>
                  <a:cubicBezTo>
                    <a:pt x="260028" y="201952"/>
                    <a:pt x="201731" y="260247"/>
                    <a:pt x="129819" y="260247"/>
                  </a:cubicBezTo>
                  <a:cubicBezTo>
                    <a:pt x="57906" y="260247"/>
                    <a:pt x="-391" y="201952"/>
                    <a:pt x="-391" y="130038"/>
                  </a:cubicBezTo>
                  <a:close/>
                </a:path>
              </a:pathLst>
            </a:custGeom>
            <a:solidFill>
              <a:srgbClr val="F8CBAD"/>
            </a:solidFill>
            <a:ln w="12434" cap="flat">
              <a:solidFill>
                <a:srgbClr val="F4B183"/>
              </a:solidFill>
              <a:prstDash val="solid"/>
              <a:miter/>
            </a:ln>
          </p:spPr>
          <p:txBody>
            <a:bodyPr rtlCol="0" anchor="ctr"/>
            <a:lstStyle/>
            <a:p>
              <a:endParaRPr lang="de-DE"/>
            </a:p>
          </p:txBody>
        </p:sp>
        <p:sp>
          <p:nvSpPr>
            <p:cNvPr id="40" name="Freihandform: Form 39">
              <a:extLst>
                <a:ext uri="{FF2B5EF4-FFF2-40B4-BE49-F238E27FC236}">
                  <a16:creationId xmlns:a16="http://schemas.microsoft.com/office/drawing/2014/main" id="{B9D1EFE7-D676-4CCB-A4CD-1DED32430C91}"/>
                </a:ext>
              </a:extLst>
            </p:cNvPr>
            <p:cNvSpPr/>
            <p:nvPr/>
          </p:nvSpPr>
          <p:spPr>
            <a:xfrm>
              <a:off x="6595825" y="3577339"/>
              <a:ext cx="185034" cy="182750"/>
            </a:xfrm>
            <a:custGeom>
              <a:avLst/>
              <a:gdLst>
                <a:gd name="connsiteX0" fmla="*/ -391 w 185034"/>
                <a:gd name="connsiteY0" fmla="*/ 91203 h 182750"/>
                <a:gd name="connsiteX1" fmla="*/ 92126 w 185034"/>
                <a:gd name="connsiteY1" fmla="*/ -172 h 182750"/>
                <a:gd name="connsiteX2" fmla="*/ 184644 w 185034"/>
                <a:gd name="connsiteY2" fmla="*/ 91203 h 182750"/>
                <a:gd name="connsiteX3" fmla="*/ 92126 w 185034"/>
                <a:gd name="connsiteY3" fmla="*/ 182578 h 182750"/>
                <a:gd name="connsiteX4" fmla="*/ -391 w 185034"/>
                <a:gd name="connsiteY4" fmla="*/ 91203 h 1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34" h="182750">
                  <a:moveTo>
                    <a:pt x="-391" y="91203"/>
                  </a:moveTo>
                  <a:cubicBezTo>
                    <a:pt x="-391" y="40741"/>
                    <a:pt x="41025" y="-172"/>
                    <a:pt x="92126" y="-172"/>
                  </a:cubicBezTo>
                  <a:cubicBezTo>
                    <a:pt x="143228" y="-172"/>
                    <a:pt x="184644" y="40741"/>
                    <a:pt x="184644" y="91203"/>
                  </a:cubicBezTo>
                  <a:cubicBezTo>
                    <a:pt x="184644" y="141665"/>
                    <a:pt x="143228" y="182578"/>
                    <a:pt x="92126" y="182578"/>
                  </a:cubicBezTo>
                  <a:cubicBezTo>
                    <a:pt x="41025" y="182578"/>
                    <a:pt x="-391" y="141665"/>
                    <a:pt x="-391" y="91203"/>
                  </a:cubicBezTo>
                  <a:close/>
                </a:path>
              </a:pathLst>
            </a:custGeom>
            <a:solidFill>
              <a:srgbClr val="C5E0B4"/>
            </a:solidFill>
            <a:ln w="12434" cap="flat">
              <a:solidFill>
                <a:srgbClr val="A9D18E"/>
              </a:solidFill>
              <a:prstDash val="solid"/>
              <a:miter/>
            </a:ln>
          </p:spPr>
          <p:txBody>
            <a:bodyPr rtlCol="0" anchor="ctr"/>
            <a:lstStyle/>
            <a:p>
              <a:endParaRPr lang="de-DE"/>
            </a:p>
          </p:txBody>
        </p:sp>
        <p:sp>
          <p:nvSpPr>
            <p:cNvPr id="41" name="Freihandform: Form 40">
              <a:extLst>
                <a:ext uri="{FF2B5EF4-FFF2-40B4-BE49-F238E27FC236}">
                  <a16:creationId xmlns:a16="http://schemas.microsoft.com/office/drawing/2014/main" id="{9C05D837-D4B5-44E1-97D3-6E33E813D8B2}"/>
                </a:ext>
              </a:extLst>
            </p:cNvPr>
            <p:cNvSpPr/>
            <p:nvPr/>
          </p:nvSpPr>
          <p:spPr>
            <a:xfrm>
              <a:off x="6984170" y="2981118"/>
              <a:ext cx="367785" cy="363218"/>
            </a:xfrm>
            <a:custGeom>
              <a:avLst/>
              <a:gdLst>
                <a:gd name="connsiteX0" fmla="*/ -391 w 367785"/>
                <a:gd name="connsiteY0" fmla="*/ 181436 h 363218"/>
                <a:gd name="connsiteX1" fmla="*/ 183502 w 367785"/>
                <a:gd name="connsiteY1" fmla="*/ -172 h 363218"/>
                <a:gd name="connsiteX2" fmla="*/ 367394 w 367785"/>
                <a:gd name="connsiteY2" fmla="*/ 181436 h 363218"/>
                <a:gd name="connsiteX3" fmla="*/ 183502 w 367785"/>
                <a:gd name="connsiteY3" fmla="*/ 363047 h 363218"/>
                <a:gd name="connsiteX4" fmla="*/ -391 w 367785"/>
                <a:gd name="connsiteY4" fmla="*/ 181436 h 3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85" h="363218">
                  <a:moveTo>
                    <a:pt x="-391" y="181436"/>
                  </a:moveTo>
                  <a:cubicBezTo>
                    <a:pt x="-391" y="81138"/>
                    <a:pt x="81938" y="-172"/>
                    <a:pt x="183502" y="-172"/>
                  </a:cubicBezTo>
                  <a:cubicBezTo>
                    <a:pt x="285065" y="-172"/>
                    <a:pt x="367394" y="81138"/>
                    <a:pt x="367394" y="181436"/>
                  </a:cubicBezTo>
                  <a:cubicBezTo>
                    <a:pt x="367394" y="281737"/>
                    <a:pt x="285065" y="363047"/>
                    <a:pt x="183502" y="363047"/>
                  </a:cubicBezTo>
                  <a:cubicBezTo>
                    <a:pt x="81938" y="363047"/>
                    <a:pt x="-391" y="281737"/>
                    <a:pt x="-391" y="181436"/>
                  </a:cubicBezTo>
                  <a:close/>
                </a:path>
              </a:pathLst>
            </a:custGeom>
            <a:solidFill>
              <a:srgbClr val="F8CBAD"/>
            </a:solidFill>
            <a:ln w="12434" cap="flat">
              <a:solidFill>
                <a:srgbClr val="F4B183"/>
              </a:solidFill>
              <a:prstDash val="solid"/>
              <a:miter/>
            </a:ln>
          </p:spPr>
          <p:txBody>
            <a:bodyPr rtlCol="0" anchor="ctr"/>
            <a:lstStyle/>
            <a:p>
              <a:endParaRPr lang="de-DE"/>
            </a:p>
          </p:txBody>
        </p:sp>
      </p:grpSp>
      <p:grpSp>
        <p:nvGrpSpPr>
          <p:cNvPr id="74" name="Gruppieren 73">
            <a:extLst>
              <a:ext uri="{FF2B5EF4-FFF2-40B4-BE49-F238E27FC236}">
                <a16:creationId xmlns:a16="http://schemas.microsoft.com/office/drawing/2014/main" id="{154D6729-D5E5-4256-B206-8B9B71A413AA}"/>
              </a:ext>
            </a:extLst>
          </p:cNvPr>
          <p:cNvGrpSpPr/>
          <p:nvPr/>
        </p:nvGrpSpPr>
        <p:grpSpPr>
          <a:xfrm>
            <a:off x="9423889" y="4674444"/>
            <a:ext cx="2437434" cy="1583066"/>
            <a:chOff x="9423889" y="4525359"/>
            <a:chExt cx="2437434" cy="1583066"/>
          </a:xfrm>
        </p:grpSpPr>
        <p:sp>
          <p:nvSpPr>
            <p:cNvPr id="43" name="Freihandform: Form 42">
              <a:extLst>
                <a:ext uri="{FF2B5EF4-FFF2-40B4-BE49-F238E27FC236}">
                  <a16:creationId xmlns:a16="http://schemas.microsoft.com/office/drawing/2014/main" id="{6EB9B864-7E04-49C5-9532-237975ED1A76}"/>
                </a:ext>
              </a:extLst>
            </p:cNvPr>
            <p:cNvSpPr/>
            <p:nvPr/>
          </p:nvSpPr>
          <p:spPr>
            <a:xfrm>
              <a:off x="9423889" y="4525359"/>
              <a:ext cx="2437434" cy="1583066"/>
            </a:xfrm>
            <a:custGeom>
              <a:avLst/>
              <a:gdLst>
                <a:gd name="connsiteX0" fmla="*/ -391 w 2437434"/>
                <a:gd name="connsiteY0" fmla="*/ 263688 h 1583066"/>
                <a:gd name="connsiteX1" fmla="*/ 263364 w 2437434"/>
                <a:gd name="connsiteY1" fmla="*/ -172 h 1583066"/>
                <a:gd name="connsiteX2" fmla="*/ 2173289 w 2437434"/>
                <a:gd name="connsiteY2" fmla="*/ -172 h 1583066"/>
                <a:gd name="connsiteX3" fmla="*/ 2437043 w 2437434"/>
                <a:gd name="connsiteY3" fmla="*/ 263688 h 1583066"/>
                <a:gd name="connsiteX4" fmla="*/ 2437043 w 2437434"/>
                <a:gd name="connsiteY4" fmla="*/ 1319048 h 1583066"/>
                <a:gd name="connsiteX5" fmla="*/ 2173289 w 2437434"/>
                <a:gd name="connsiteY5" fmla="*/ 1582894 h 1583066"/>
                <a:gd name="connsiteX6" fmla="*/ 263364 w 2437434"/>
                <a:gd name="connsiteY6" fmla="*/ 1582894 h 1583066"/>
                <a:gd name="connsiteX7" fmla="*/ -391 w 2437434"/>
                <a:gd name="connsiteY7" fmla="*/ 1319048 h 158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7434" h="1583066">
                  <a:moveTo>
                    <a:pt x="-391" y="263688"/>
                  </a:moveTo>
                  <a:cubicBezTo>
                    <a:pt x="-391" y="117967"/>
                    <a:pt x="117689" y="-172"/>
                    <a:pt x="263364" y="-172"/>
                  </a:cubicBezTo>
                  <a:lnTo>
                    <a:pt x="2173289" y="-172"/>
                  </a:lnTo>
                  <a:cubicBezTo>
                    <a:pt x="2318964" y="-172"/>
                    <a:pt x="2437043" y="117967"/>
                    <a:pt x="2437043" y="263688"/>
                  </a:cubicBezTo>
                  <a:lnTo>
                    <a:pt x="2437043" y="1319048"/>
                  </a:lnTo>
                  <a:cubicBezTo>
                    <a:pt x="2437043" y="1464792"/>
                    <a:pt x="2318964" y="1582894"/>
                    <a:pt x="2173289" y="1582894"/>
                  </a:cubicBezTo>
                  <a:lnTo>
                    <a:pt x="263364" y="1582894"/>
                  </a:lnTo>
                  <a:cubicBezTo>
                    <a:pt x="117689" y="1582894"/>
                    <a:pt x="-391" y="1464792"/>
                    <a:pt x="-391" y="1319048"/>
                  </a:cubicBezTo>
                  <a:close/>
                </a:path>
              </a:pathLst>
            </a:custGeom>
            <a:solidFill>
              <a:srgbClr val="E7E6E6"/>
            </a:solidFill>
            <a:ln w="12434" cap="flat">
              <a:solidFill>
                <a:srgbClr val="D0CECE"/>
              </a:solidFill>
              <a:prstDash val="solid"/>
              <a:miter/>
            </a:ln>
          </p:spPr>
          <p:txBody>
            <a:bodyPr rtlCol="0" anchor="ctr"/>
            <a:lstStyle/>
            <a:p>
              <a:endParaRPr lang="de-DE"/>
            </a:p>
          </p:txBody>
        </p:sp>
        <p:sp>
          <p:nvSpPr>
            <p:cNvPr id="44" name="Textfeld 43">
              <a:extLst>
                <a:ext uri="{FF2B5EF4-FFF2-40B4-BE49-F238E27FC236}">
                  <a16:creationId xmlns:a16="http://schemas.microsoft.com/office/drawing/2014/main" id="{E5787ABF-71D7-4480-AE11-139ABC86CF1D}"/>
                </a:ext>
              </a:extLst>
            </p:cNvPr>
            <p:cNvSpPr txBox="1"/>
            <p:nvPr/>
          </p:nvSpPr>
          <p:spPr>
            <a:xfrm>
              <a:off x="9987312" y="4531600"/>
              <a:ext cx="815653"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Learned</a:t>
              </a:r>
            </a:p>
          </p:txBody>
        </p:sp>
        <p:sp>
          <p:nvSpPr>
            <p:cNvPr id="45" name="Textfeld 44">
              <a:extLst>
                <a:ext uri="{FF2B5EF4-FFF2-40B4-BE49-F238E27FC236}">
                  <a16:creationId xmlns:a16="http://schemas.microsoft.com/office/drawing/2014/main" id="{83D42EAB-7636-4FC8-8D14-642D4B334E68}"/>
                </a:ext>
              </a:extLst>
            </p:cNvPr>
            <p:cNvSpPr txBox="1"/>
            <p:nvPr/>
          </p:nvSpPr>
          <p:spPr>
            <a:xfrm>
              <a:off x="10674411" y="4531600"/>
              <a:ext cx="808800"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features</a:t>
              </a:r>
            </a:p>
          </p:txBody>
        </p:sp>
        <p:sp>
          <p:nvSpPr>
            <p:cNvPr id="46" name="Freihandform: Form 45">
              <a:extLst>
                <a:ext uri="{FF2B5EF4-FFF2-40B4-BE49-F238E27FC236}">
                  <a16:creationId xmlns:a16="http://schemas.microsoft.com/office/drawing/2014/main" id="{AD428AC3-6F6B-4603-BEF0-85BA281EBA02}"/>
                </a:ext>
              </a:extLst>
            </p:cNvPr>
            <p:cNvSpPr/>
            <p:nvPr/>
          </p:nvSpPr>
          <p:spPr>
            <a:xfrm>
              <a:off x="9602070" y="4872576"/>
              <a:ext cx="408904" cy="310675"/>
            </a:xfrm>
            <a:custGeom>
              <a:avLst/>
              <a:gdLst>
                <a:gd name="connsiteX0" fmla="*/ -391 w 408904"/>
                <a:gd name="connsiteY0" fmla="*/ -172 h 310675"/>
                <a:gd name="connsiteX1" fmla="*/ 408513 w 408904"/>
                <a:gd name="connsiteY1" fmla="*/ -172 h 310675"/>
                <a:gd name="connsiteX2" fmla="*/ 408513 w 408904"/>
                <a:gd name="connsiteY2" fmla="*/ 310504 h 310675"/>
                <a:gd name="connsiteX3" fmla="*/ -391 w 408904"/>
                <a:gd name="connsiteY3" fmla="*/ 310504 h 310675"/>
              </a:gdLst>
              <a:ahLst/>
              <a:cxnLst>
                <a:cxn ang="0">
                  <a:pos x="connsiteX0" y="connsiteY0"/>
                </a:cxn>
                <a:cxn ang="0">
                  <a:pos x="connsiteX1" y="connsiteY1"/>
                </a:cxn>
                <a:cxn ang="0">
                  <a:pos x="connsiteX2" y="connsiteY2"/>
                </a:cxn>
                <a:cxn ang="0">
                  <a:pos x="connsiteX3" y="connsiteY3"/>
                </a:cxn>
              </a:cxnLst>
              <a:rect l="l" t="t" r="r" b="b"/>
              <a:pathLst>
                <a:path w="408904" h="310675">
                  <a:moveTo>
                    <a:pt x="-391" y="-172"/>
                  </a:moveTo>
                  <a:lnTo>
                    <a:pt x="408513" y="-172"/>
                  </a:lnTo>
                  <a:lnTo>
                    <a:pt x="408513" y="310504"/>
                  </a:lnTo>
                  <a:lnTo>
                    <a:pt x="-391" y="310504"/>
                  </a:lnTo>
                  <a:close/>
                </a:path>
              </a:pathLst>
            </a:custGeom>
            <a:solidFill>
              <a:srgbClr val="B4C7E7"/>
            </a:solidFill>
            <a:ln w="12434" cap="flat">
              <a:solidFill>
                <a:srgbClr val="8FAADC"/>
              </a:solidFill>
              <a:prstDash val="solid"/>
              <a:miter/>
            </a:ln>
          </p:spPr>
          <p:txBody>
            <a:bodyPr rtlCol="0" anchor="ctr"/>
            <a:lstStyle/>
            <a:p>
              <a:endParaRPr lang="de-DE"/>
            </a:p>
          </p:txBody>
        </p:sp>
        <p:sp>
          <p:nvSpPr>
            <p:cNvPr id="47" name="Freihandform: Form 46">
              <a:extLst>
                <a:ext uri="{FF2B5EF4-FFF2-40B4-BE49-F238E27FC236}">
                  <a16:creationId xmlns:a16="http://schemas.microsoft.com/office/drawing/2014/main" id="{F53CCC78-59C9-414E-B054-4F3C39C22AD4}"/>
                </a:ext>
              </a:extLst>
            </p:cNvPr>
            <p:cNvSpPr/>
            <p:nvPr/>
          </p:nvSpPr>
          <p:spPr>
            <a:xfrm>
              <a:off x="10440438" y="5777190"/>
              <a:ext cx="301538" cy="260419"/>
            </a:xfrm>
            <a:custGeom>
              <a:avLst/>
              <a:gdLst>
                <a:gd name="connsiteX0" fmla="*/ -391 w 301538"/>
                <a:gd name="connsiteY0" fmla="*/ 260247 h 260419"/>
                <a:gd name="connsiteX1" fmla="*/ 150378 w 301538"/>
                <a:gd name="connsiteY1" fmla="*/ -172 h 260419"/>
                <a:gd name="connsiteX2" fmla="*/ 301147 w 301538"/>
                <a:gd name="connsiteY2" fmla="*/ 260247 h 260419"/>
              </a:gdLst>
              <a:ahLst/>
              <a:cxnLst>
                <a:cxn ang="0">
                  <a:pos x="connsiteX0" y="connsiteY0"/>
                </a:cxn>
                <a:cxn ang="0">
                  <a:pos x="connsiteX1" y="connsiteY1"/>
                </a:cxn>
                <a:cxn ang="0">
                  <a:pos x="connsiteX2" y="connsiteY2"/>
                </a:cxn>
              </a:cxnLst>
              <a:rect l="l" t="t" r="r" b="b"/>
              <a:pathLst>
                <a:path w="301538" h="260419">
                  <a:moveTo>
                    <a:pt x="-391" y="260247"/>
                  </a:moveTo>
                  <a:lnTo>
                    <a:pt x="150378" y="-172"/>
                  </a:lnTo>
                  <a:lnTo>
                    <a:pt x="301147" y="260247"/>
                  </a:lnTo>
                  <a:close/>
                </a:path>
              </a:pathLst>
            </a:custGeom>
            <a:solidFill>
              <a:srgbClr val="C5E0B4"/>
            </a:solidFill>
            <a:ln w="12434" cap="flat">
              <a:solidFill>
                <a:srgbClr val="A9D18E"/>
              </a:solidFill>
              <a:prstDash val="solid"/>
              <a:miter/>
            </a:ln>
          </p:spPr>
          <p:txBody>
            <a:bodyPr rtlCol="0" anchor="ctr"/>
            <a:lstStyle/>
            <a:p>
              <a:endParaRPr lang="de-DE"/>
            </a:p>
          </p:txBody>
        </p:sp>
        <p:sp>
          <p:nvSpPr>
            <p:cNvPr id="48" name="Freihandform: Form 47">
              <a:extLst>
                <a:ext uri="{FF2B5EF4-FFF2-40B4-BE49-F238E27FC236}">
                  <a16:creationId xmlns:a16="http://schemas.microsoft.com/office/drawing/2014/main" id="{B6D8410A-542F-4A15-8FDE-6853CCE666DF}"/>
                </a:ext>
              </a:extLst>
            </p:cNvPr>
            <p:cNvSpPr/>
            <p:nvPr/>
          </p:nvSpPr>
          <p:spPr>
            <a:xfrm>
              <a:off x="10974983" y="5777190"/>
              <a:ext cx="450023" cy="260419"/>
            </a:xfrm>
            <a:custGeom>
              <a:avLst/>
              <a:gdLst>
                <a:gd name="connsiteX0" fmla="*/ -391 w 450023"/>
                <a:gd name="connsiteY0" fmla="*/ 260247 h 260419"/>
                <a:gd name="connsiteX1" fmla="*/ 224621 w 450023"/>
                <a:gd name="connsiteY1" fmla="*/ -172 h 260419"/>
                <a:gd name="connsiteX2" fmla="*/ 449632 w 450023"/>
                <a:gd name="connsiteY2" fmla="*/ 260247 h 260419"/>
              </a:gdLst>
              <a:ahLst/>
              <a:cxnLst>
                <a:cxn ang="0">
                  <a:pos x="connsiteX0" y="connsiteY0"/>
                </a:cxn>
                <a:cxn ang="0">
                  <a:pos x="connsiteX1" y="connsiteY1"/>
                </a:cxn>
                <a:cxn ang="0">
                  <a:pos x="connsiteX2" y="connsiteY2"/>
                </a:cxn>
              </a:cxnLst>
              <a:rect l="l" t="t" r="r" b="b"/>
              <a:pathLst>
                <a:path w="450023" h="260419">
                  <a:moveTo>
                    <a:pt x="-391" y="260247"/>
                  </a:moveTo>
                  <a:lnTo>
                    <a:pt x="224621" y="-172"/>
                  </a:lnTo>
                  <a:lnTo>
                    <a:pt x="449632" y="260247"/>
                  </a:lnTo>
                  <a:close/>
                </a:path>
              </a:pathLst>
            </a:custGeom>
            <a:solidFill>
              <a:srgbClr val="B4C7E7"/>
            </a:solidFill>
            <a:ln w="12434" cap="flat">
              <a:solidFill>
                <a:srgbClr val="8FAADC"/>
              </a:solidFill>
              <a:prstDash val="solid"/>
              <a:miter/>
            </a:ln>
          </p:spPr>
          <p:txBody>
            <a:bodyPr rtlCol="0" anchor="ctr"/>
            <a:lstStyle/>
            <a:p>
              <a:endParaRPr lang="de-DE"/>
            </a:p>
          </p:txBody>
        </p:sp>
        <p:sp>
          <p:nvSpPr>
            <p:cNvPr id="49" name="Freihandform: Form 48">
              <a:extLst>
                <a:ext uri="{FF2B5EF4-FFF2-40B4-BE49-F238E27FC236}">
                  <a16:creationId xmlns:a16="http://schemas.microsoft.com/office/drawing/2014/main" id="{401D2E4F-E68B-4703-AAF1-CB0577FF48EE}"/>
                </a:ext>
              </a:extLst>
            </p:cNvPr>
            <p:cNvSpPr/>
            <p:nvPr/>
          </p:nvSpPr>
          <p:spPr>
            <a:xfrm>
              <a:off x="10732839" y="5468799"/>
              <a:ext cx="301538" cy="418041"/>
            </a:xfrm>
            <a:custGeom>
              <a:avLst/>
              <a:gdLst>
                <a:gd name="connsiteX0" fmla="*/ -391 w 301538"/>
                <a:gd name="connsiteY0" fmla="*/ 417870 h 418041"/>
                <a:gd name="connsiteX1" fmla="*/ 150378 w 301538"/>
                <a:gd name="connsiteY1" fmla="*/ -172 h 418041"/>
                <a:gd name="connsiteX2" fmla="*/ 301147 w 301538"/>
                <a:gd name="connsiteY2" fmla="*/ 417870 h 418041"/>
              </a:gdLst>
              <a:ahLst/>
              <a:cxnLst>
                <a:cxn ang="0">
                  <a:pos x="connsiteX0" y="connsiteY0"/>
                </a:cxn>
                <a:cxn ang="0">
                  <a:pos x="connsiteX1" y="connsiteY1"/>
                </a:cxn>
                <a:cxn ang="0">
                  <a:pos x="connsiteX2" y="connsiteY2"/>
                </a:cxn>
              </a:cxnLst>
              <a:rect l="l" t="t" r="r" b="b"/>
              <a:pathLst>
                <a:path w="301538" h="418041">
                  <a:moveTo>
                    <a:pt x="-391" y="417870"/>
                  </a:moveTo>
                  <a:lnTo>
                    <a:pt x="150378" y="-172"/>
                  </a:lnTo>
                  <a:lnTo>
                    <a:pt x="301147" y="417870"/>
                  </a:lnTo>
                  <a:close/>
                </a:path>
              </a:pathLst>
            </a:custGeom>
            <a:solidFill>
              <a:srgbClr val="F8CBAD"/>
            </a:solidFill>
            <a:ln w="12434" cap="flat">
              <a:solidFill>
                <a:srgbClr val="F4B183"/>
              </a:solidFill>
              <a:prstDash val="solid"/>
              <a:miter/>
            </a:ln>
          </p:spPr>
          <p:txBody>
            <a:bodyPr rtlCol="0" anchor="ctr"/>
            <a:lstStyle/>
            <a:p>
              <a:endParaRPr lang="de-DE"/>
            </a:p>
          </p:txBody>
        </p:sp>
        <p:sp>
          <p:nvSpPr>
            <p:cNvPr id="50" name="Freihandform: Form 49">
              <a:extLst>
                <a:ext uri="{FF2B5EF4-FFF2-40B4-BE49-F238E27FC236}">
                  <a16:creationId xmlns:a16="http://schemas.microsoft.com/office/drawing/2014/main" id="{CC582CA8-617F-4C28-8254-9B0A7CB76BCE}"/>
                </a:ext>
              </a:extLst>
            </p:cNvPr>
            <p:cNvSpPr/>
            <p:nvPr/>
          </p:nvSpPr>
          <p:spPr>
            <a:xfrm>
              <a:off x="9780252" y="5425396"/>
              <a:ext cx="301538" cy="173612"/>
            </a:xfrm>
            <a:custGeom>
              <a:avLst/>
              <a:gdLst>
                <a:gd name="connsiteX0" fmla="*/ -391 w 301538"/>
                <a:gd name="connsiteY0" fmla="*/ -172 h 173612"/>
                <a:gd name="connsiteX1" fmla="*/ 301147 w 301538"/>
                <a:gd name="connsiteY1" fmla="*/ -172 h 173612"/>
                <a:gd name="connsiteX2" fmla="*/ 301147 w 301538"/>
                <a:gd name="connsiteY2" fmla="*/ 173441 h 173612"/>
                <a:gd name="connsiteX3" fmla="*/ -391 w 301538"/>
                <a:gd name="connsiteY3" fmla="*/ 173441 h 173612"/>
              </a:gdLst>
              <a:ahLst/>
              <a:cxnLst>
                <a:cxn ang="0">
                  <a:pos x="connsiteX0" y="connsiteY0"/>
                </a:cxn>
                <a:cxn ang="0">
                  <a:pos x="connsiteX1" y="connsiteY1"/>
                </a:cxn>
                <a:cxn ang="0">
                  <a:pos x="connsiteX2" y="connsiteY2"/>
                </a:cxn>
                <a:cxn ang="0">
                  <a:pos x="connsiteX3" y="connsiteY3"/>
                </a:cxn>
              </a:cxnLst>
              <a:rect l="l" t="t" r="r" b="b"/>
              <a:pathLst>
                <a:path w="301538" h="173612">
                  <a:moveTo>
                    <a:pt x="-391" y="-172"/>
                  </a:moveTo>
                  <a:lnTo>
                    <a:pt x="301147" y="-172"/>
                  </a:lnTo>
                  <a:lnTo>
                    <a:pt x="301147" y="173441"/>
                  </a:lnTo>
                  <a:lnTo>
                    <a:pt x="-391" y="173441"/>
                  </a:lnTo>
                  <a:close/>
                </a:path>
              </a:pathLst>
            </a:custGeom>
            <a:solidFill>
              <a:srgbClr val="C5E0B4"/>
            </a:solidFill>
            <a:ln w="12434" cap="flat">
              <a:solidFill>
                <a:srgbClr val="A9D18E"/>
              </a:solidFill>
              <a:prstDash val="solid"/>
              <a:miter/>
            </a:ln>
          </p:spPr>
          <p:txBody>
            <a:bodyPr rtlCol="0" anchor="ctr"/>
            <a:lstStyle/>
            <a:p>
              <a:endParaRPr lang="de-DE"/>
            </a:p>
          </p:txBody>
        </p:sp>
        <p:sp>
          <p:nvSpPr>
            <p:cNvPr id="51" name="Freihandform: Form 50">
              <a:extLst>
                <a:ext uri="{FF2B5EF4-FFF2-40B4-BE49-F238E27FC236}">
                  <a16:creationId xmlns:a16="http://schemas.microsoft.com/office/drawing/2014/main" id="{1C43BD2F-8AF0-426B-9AD6-C76B5833AA9B}"/>
                </a:ext>
              </a:extLst>
            </p:cNvPr>
            <p:cNvSpPr/>
            <p:nvPr/>
          </p:nvSpPr>
          <p:spPr>
            <a:xfrm>
              <a:off x="10081790" y="4954813"/>
              <a:ext cx="386060" cy="418041"/>
            </a:xfrm>
            <a:custGeom>
              <a:avLst/>
              <a:gdLst>
                <a:gd name="connsiteX0" fmla="*/ -391 w 386060"/>
                <a:gd name="connsiteY0" fmla="*/ -172 h 418041"/>
                <a:gd name="connsiteX1" fmla="*/ 385669 w 386060"/>
                <a:gd name="connsiteY1" fmla="*/ -172 h 418041"/>
                <a:gd name="connsiteX2" fmla="*/ 385669 w 386060"/>
                <a:gd name="connsiteY2" fmla="*/ 417870 h 418041"/>
                <a:gd name="connsiteX3" fmla="*/ -391 w 386060"/>
                <a:gd name="connsiteY3" fmla="*/ 417870 h 418041"/>
              </a:gdLst>
              <a:ahLst/>
              <a:cxnLst>
                <a:cxn ang="0">
                  <a:pos x="connsiteX0" y="connsiteY0"/>
                </a:cxn>
                <a:cxn ang="0">
                  <a:pos x="connsiteX1" y="connsiteY1"/>
                </a:cxn>
                <a:cxn ang="0">
                  <a:pos x="connsiteX2" y="connsiteY2"/>
                </a:cxn>
                <a:cxn ang="0">
                  <a:pos x="connsiteX3" y="connsiteY3"/>
                </a:cxn>
              </a:cxnLst>
              <a:rect l="l" t="t" r="r" b="b"/>
              <a:pathLst>
                <a:path w="386060" h="418041">
                  <a:moveTo>
                    <a:pt x="-391" y="-172"/>
                  </a:moveTo>
                  <a:lnTo>
                    <a:pt x="385669" y="-172"/>
                  </a:lnTo>
                  <a:lnTo>
                    <a:pt x="385669" y="417870"/>
                  </a:lnTo>
                  <a:lnTo>
                    <a:pt x="-391" y="417870"/>
                  </a:lnTo>
                  <a:close/>
                </a:path>
              </a:pathLst>
            </a:custGeom>
            <a:solidFill>
              <a:srgbClr val="B4C7E7"/>
            </a:solidFill>
            <a:ln w="12434" cap="flat">
              <a:solidFill>
                <a:srgbClr val="8FAADC"/>
              </a:solidFill>
              <a:prstDash val="solid"/>
              <a:miter/>
            </a:ln>
          </p:spPr>
          <p:txBody>
            <a:bodyPr rtlCol="0" anchor="ctr"/>
            <a:lstStyle/>
            <a:p>
              <a:endParaRPr lang="de-DE"/>
            </a:p>
          </p:txBody>
        </p:sp>
        <p:sp>
          <p:nvSpPr>
            <p:cNvPr id="52" name="Freihandform: Form 51">
              <a:extLst>
                <a:ext uri="{FF2B5EF4-FFF2-40B4-BE49-F238E27FC236}">
                  <a16:creationId xmlns:a16="http://schemas.microsoft.com/office/drawing/2014/main" id="{E8D61465-2D58-4D5A-AF16-50D921FAC601}"/>
                </a:ext>
              </a:extLst>
            </p:cNvPr>
            <p:cNvSpPr/>
            <p:nvPr/>
          </p:nvSpPr>
          <p:spPr>
            <a:xfrm>
              <a:off x="11125752" y="5059895"/>
              <a:ext cx="260419" cy="260419"/>
            </a:xfrm>
            <a:custGeom>
              <a:avLst/>
              <a:gdLst>
                <a:gd name="connsiteX0" fmla="*/ -391 w 260419"/>
                <a:gd name="connsiteY0" fmla="*/ 130038 h 260419"/>
                <a:gd name="connsiteX1" fmla="*/ 129819 w 260419"/>
                <a:gd name="connsiteY1" fmla="*/ -172 h 260419"/>
                <a:gd name="connsiteX2" fmla="*/ 260028 w 260419"/>
                <a:gd name="connsiteY2" fmla="*/ 130038 h 260419"/>
                <a:gd name="connsiteX3" fmla="*/ 129819 w 260419"/>
                <a:gd name="connsiteY3" fmla="*/ 260247 h 260419"/>
                <a:gd name="connsiteX4" fmla="*/ -391 w 260419"/>
                <a:gd name="connsiteY4" fmla="*/ 130038 h 260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19" h="260419">
                  <a:moveTo>
                    <a:pt x="-391" y="130038"/>
                  </a:moveTo>
                  <a:cubicBezTo>
                    <a:pt x="-391" y="58125"/>
                    <a:pt x="57906" y="-172"/>
                    <a:pt x="129819" y="-172"/>
                  </a:cubicBezTo>
                  <a:cubicBezTo>
                    <a:pt x="201731" y="-172"/>
                    <a:pt x="260028" y="58125"/>
                    <a:pt x="260028" y="130038"/>
                  </a:cubicBezTo>
                  <a:cubicBezTo>
                    <a:pt x="260028" y="201950"/>
                    <a:pt x="201731" y="260247"/>
                    <a:pt x="129819" y="260247"/>
                  </a:cubicBezTo>
                  <a:cubicBezTo>
                    <a:pt x="57906" y="260247"/>
                    <a:pt x="-391" y="201950"/>
                    <a:pt x="-391" y="130038"/>
                  </a:cubicBezTo>
                  <a:close/>
                </a:path>
              </a:pathLst>
            </a:custGeom>
            <a:solidFill>
              <a:srgbClr val="F8CBAD"/>
            </a:solidFill>
            <a:ln w="12434" cap="flat">
              <a:solidFill>
                <a:srgbClr val="F4B183"/>
              </a:solidFill>
              <a:prstDash val="solid"/>
              <a:miter/>
            </a:ln>
          </p:spPr>
          <p:txBody>
            <a:bodyPr rtlCol="0" anchor="ctr"/>
            <a:lstStyle/>
            <a:p>
              <a:endParaRPr lang="de-DE"/>
            </a:p>
          </p:txBody>
        </p:sp>
        <p:sp>
          <p:nvSpPr>
            <p:cNvPr id="53" name="Freihandform: Form 52">
              <a:extLst>
                <a:ext uri="{FF2B5EF4-FFF2-40B4-BE49-F238E27FC236}">
                  <a16:creationId xmlns:a16="http://schemas.microsoft.com/office/drawing/2014/main" id="{26464E96-8CE5-4CF4-A3A1-CEBED9F5F60B}"/>
                </a:ext>
              </a:extLst>
            </p:cNvPr>
            <p:cNvSpPr/>
            <p:nvPr/>
          </p:nvSpPr>
          <p:spPr>
            <a:xfrm>
              <a:off x="11194284" y="4826911"/>
              <a:ext cx="182750" cy="180466"/>
            </a:xfrm>
            <a:custGeom>
              <a:avLst/>
              <a:gdLst>
                <a:gd name="connsiteX0" fmla="*/ -391 w 182750"/>
                <a:gd name="connsiteY0" fmla="*/ 90061 h 180466"/>
                <a:gd name="connsiteX1" fmla="*/ 90984 w 182750"/>
                <a:gd name="connsiteY1" fmla="*/ -172 h 180466"/>
                <a:gd name="connsiteX2" fmla="*/ 182359 w 182750"/>
                <a:gd name="connsiteY2" fmla="*/ 90061 h 180466"/>
                <a:gd name="connsiteX3" fmla="*/ 90984 w 182750"/>
                <a:gd name="connsiteY3" fmla="*/ 180294 h 180466"/>
                <a:gd name="connsiteX4" fmla="*/ -391 w 182750"/>
                <a:gd name="connsiteY4" fmla="*/ 90061 h 18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50" h="180466">
                  <a:moveTo>
                    <a:pt x="-391" y="90061"/>
                  </a:moveTo>
                  <a:cubicBezTo>
                    <a:pt x="-391" y="40216"/>
                    <a:pt x="40522" y="-172"/>
                    <a:pt x="90984" y="-172"/>
                  </a:cubicBezTo>
                  <a:cubicBezTo>
                    <a:pt x="141446" y="-172"/>
                    <a:pt x="182359" y="40216"/>
                    <a:pt x="182359" y="90061"/>
                  </a:cubicBezTo>
                  <a:cubicBezTo>
                    <a:pt x="182359" y="139883"/>
                    <a:pt x="141446" y="180294"/>
                    <a:pt x="90984" y="180294"/>
                  </a:cubicBezTo>
                  <a:cubicBezTo>
                    <a:pt x="40522" y="180294"/>
                    <a:pt x="-391" y="139883"/>
                    <a:pt x="-391" y="90061"/>
                  </a:cubicBezTo>
                  <a:close/>
                </a:path>
              </a:pathLst>
            </a:custGeom>
            <a:solidFill>
              <a:srgbClr val="C5E0B4"/>
            </a:solidFill>
            <a:ln w="12434" cap="flat">
              <a:solidFill>
                <a:srgbClr val="A9D18E"/>
              </a:solidFill>
              <a:prstDash val="solid"/>
              <a:miter/>
            </a:ln>
          </p:spPr>
          <p:txBody>
            <a:bodyPr rtlCol="0" anchor="ctr"/>
            <a:lstStyle/>
            <a:p>
              <a:endParaRPr lang="de-DE"/>
            </a:p>
          </p:txBody>
        </p:sp>
        <p:sp>
          <p:nvSpPr>
            <p:cNvPr id="54" name="Freihandform: Form 53">
              <a:extLst>
                <a:ext uri="{FF2B5EF4-FFF2-40B4-BE49-F238E27FC236}">
                  <a16:creationId xmlns:a16="http://schemas.microsoft.com/office/drawing/2014/main" id="{64E8FBD7-D045-404D-A6D3-4FD888906655}"/>
                </a:ext>
              </a:extLst>
            </p:cNvPr>
            <p:cNvSpPr/>
            <p:nvPr/>
          </p:nvSpPr>
          <p:spPr>
            <a:xfrm>
              <a:off x="11427291" y="4820035"/>
              <a:ext cx="367785" cy="363216"/>
            </a:xfrm>
            <a:custGeom>
              <a:avLst/>
              <a:gdLst>
                <a:gd name="connsiteX0" fmla="*/ -391 w 367785"/>
                <a:gd name="connsiteY0" fmla="*/ 181436 h 363216"/>
                <a:gd name="connsiteX1" fmla="*/ 183502 w 367785"/>
                <a:gd name="connsiteY1" fmla="*/ -172 h 363216"/>
                <a:gd name="connsiteX2" fmla="*/ 367394 w 367785"/>
                <a:gd name="connsiteY2" fmla="*/ 181436 h 363216"/>
                <a:gd name="connsiteX3" fmla="*/ 183502 w 367785"/>
                <a:gd name="connsiteY3" fmla="*/ 363044 h 363216"/>
                <a:gd name="connsiteX4" fmla="*/ -391 w 367785"/>
                <a:gd name="connsiteY4" fmla="*/ 181436 h 36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85" h="363216">
                  <a:moveTo>
                    <a:pt x="-391" y="181436"/>
                  </a:moveTo>
                  <a:cubicBezTo>
                    <a:pt x="-391" y="81152"/>
                    <a:pt x="81938" y="-172"/>
                    <a:pt x="183502" y="-172"/>
                  </a:cubicBezTo>
                  <a:cubicBezTo>
                    <a:pt x="285065" y="-172"/>
                    <a:pt x="367394" y="81152"/>
                    <a:pt x="367394" y="181436"/>
                  </a:cubicBezTo>
                  <a:cubicBezTo>
                    <a:pt x="367394" y="281743"/>
                    <a:pt x="285065" y="363044"/>
                    <a:pt x="183502" y="363044"/>
                  </a:cubicBezTo>
                  <a:cubicBezTo>
                    <a:pt x="81938" y="363044"/>
                    <a:pt x="-391" y="281743"/>
                    <a:pt x="-391" y="181436"/>
                  </a:cubicBezTo>
                  <a:close/>
                </a:path>
              </a:pathLst>
            </a:custGeom>
            <a:solidFill>
              <a:srgbClr val="F8CBAD"/>
            </a:solidFill>
            <a:ln w="12434" cap="flat">
              <a:solidFill>
                <a:srgbClr val="F4B183"/>
              </a:solidFill>
              <a:prstDash val="solid"/>
              <a:miter/>
            </a:ln>
          </p:spPr>
          <p:txBody>
            <a:bodyPr rtlCol="0" anchor="ctr"/>
            <a:lstStyle/>
            <a:p>
              <a:endParaRPr lang="de-DE"/>
            </a:p>
          </p:txBody>
        </p:sp>
      </p:grpSp>
      <p:sp>
        <p:nvSpPr>
          <p:cNvPr id="55" name="Freihandform: Form 54">
            <a:extLst>
              <a:ext uri="{FF2B5EF4-FFF2-40B4-BE49-F238E27FC236}">
                <a16:creationId xmlns:a16="http://schemas.microsoft.com/office/drawing/2014/main" id="{C33088BA-A929-4342-A3A6-15A42FE6412E}"/>
              </a:ext>
            </a:extLst>
          </p:cNvPr>
          <p:cNvSpPr/>
          <p:nvPr/>
        </p:nvSpPr>
        <p:spPr>
          <a:xfrm>
            <a:off x="7801978" y="4738398"/>
            <a:ext cx="1199299" cy="1197015"/>
          </a:xfrm>
          <a:custGeom>
            <a:avLst/>
            <a:gdLst>
              <a:gd name="connsiteX0" fmla="*/ -391 w 1199299"/>
              <a:gd name="connsiteY0" fmla="*/ 598336 h 1197015"/>
              <a:gd name="connsiteX1" fmla="*/ 599259 w 1199299"/>
              <a:gd name="connsiteY1" fmla="*/ -172 h 1197015"/>
              <a:gd name="connsiteX2" fmla="*/ 1198909 w 1199299"/>
              <a:gd name="connsiteY2" fmla="*/ 598336 h 1197015"/>
              <a:gd name="connsiteX3" fmla="*/ 599259 w 1199299"/>
              <a:gd name="connsiteY3" fmla="*/ 1196843 h 1197015"/>
              <a:gd name="connsiteX4" fmla="*/ -391 w 1199299"/>
              <a:gd name="connsiteY4" fmla="*/ 598336 h 119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99" h="1197015">
                <a:moveTo>
                  <a:pt x="-391" y="598336"/>
                </a:moveTo>
                <a:cubicBezTo>
                  <a:pt x="-391" y="267786"/>
                  <a:pt x="268069" y="-172"/>
                  <a:pt x="599259" y="-172"/>
                </a:cubicBezTo>
                <a:cubicBezTo>
                  <a:pt x="930448" y="-172"/>
                  <a:pt x="1198909" y="267786"/>
                  <a:pt x="1198909" y="598336"/>
                </a:cubicBezTo>
                <a:cubicBezTo>
                  <a:pt x="1198909" y="928885"/>
                  <a:pt x="930448" y="1196843"/>
                  <a:pt x="599259" y="1196843"/>
                </a:cubicBezTo>
                <a:cubicBezTo>
                  <a:pt x="268069" y="1196843"/>
                  <a:pt x="-391" y="928885"/>
                  <a:pt x="-391" y="598336"/>
                </a:cubicBezTo>
                <a:close/>
              </a:path>
            </a:pathLst>
          </a:custGeom>
          <a:solidFill>
            <a:srgbClr val="D6DCE5"/>
          </a:solidFill>
          <a:ln w="12434" cap="flat">
            <a:solidFill>
              <a:srgbClr val="ADB9CA"/>
            </a:solidFill>
            <a:prstDash val="solid"/>
            <a:miter/>
          </a:ln>
        </p:spPr>
        <p:txBody>
          <a:bodyPr rtlCol="0" anchor="ctr"/>
          <a:lstStyle/>
          <a:p>
            <a:endParaRPr lang="de-DE"/>
          </a:p>
        </p:txBody>
      </p:sp>
      <p:pic>
        <p:nvPicPr>
          <p:cNvPr id="56" name="Grafik 55">
            <a:extLst>
              <a:ext uri="{FF2B5EF4-FFF2-40B4-BE49-F238E27FC236}">
                <a16:creationId xmlns:a16="http://schemas.microsoft.com/office/drawing/2014/main" id="{D946B0A1-A3B1-4A7A-8AB5-2C03786E854E}"/>
              </a:ext>
            </a:extLst>
          </p:cNvPr>
          <p:cNvPicPr>
            <a:picLocks noChangeAspect="1"/>
          </p:cNvPicPr>
          <p:nvPr/>
        </p:nvPicPr>
        <p:blipFill>
          <a:blip r:embed="rId8"/>
          <a:stretch>
            <a:fillRect/>
          </a:stretch>
        </p:blipFill>
        <p:spPr>
          <a:xfrm>
            <a:off x="8016736" y="4957297"/>
            <a:ext cx="767551" cy="767551"/>
          </a:xfrm>
          <a:custGeom>
            <a:avLst/>
            <a:gdLst>
              <a:gd name="connsiteX0" fmla="*/ 1244 w 767551"/>
              <a:gd name="connsiteY0" fmla="*/ 847 h 767551"/>
              <a:gd name="connsiteX1" fmla="*/ 768796 w 767551"/>
              <a:gd name="connsiteY1" fmla="*/ 847 h 767551"/>
              <a:gd name="connsiteX2" fmla="*/ 768796 w 767551"/>
              <a:gd name="connsiteY2" fmla="*/ 768398 h 767551"/>
              <a:gd name="connsiteX3" fmla="*/ 1244 w 767551"/>
              <a:gd name="connsiteY3" fmla="*/ 768398 h 767551"/>
            </a:gdLst>
            <a:ahLst/>
            <a:cxnLst>
              <a:cxn ang="0">
                <a:pos x="connsiteX0" y="connsiteY0"/>
              </a:cxn>
              <a:cxn ang="0">
                <a:pos x="connsiteX1" y="connsiteY1"/>
              </a:cxn>
              <a:cxn ang="0">
                <a:pos x="connsiteX2" y="connsiteY2"/>
              </a:cxn>
              <a:cxn ang="0">
                <a:pos x="connsiteX3" y="connsiteY3"/>
              </a:cxn>
            </a:cxnLst>
            <a:rect l="l" t="t" r="r" b="b"/>
            <a:pathLst>
              <a:path w="767551" h="767551">
                <a:moveTo>
                  <a:pt x="1244" y="847"/>
                </a:moveTo>
                <a:lnTo>
                  <a:pt x="768796" y="847"/>
                </a:lnTo>
                <a:lnTo>
                  <a:pt x="768796" y="768398"/>
                </a:lnTo>
                <a:lnTo>
                  <a:pt x="1244" y="768398"/>
                </a:lnTo>
                <a:close/>
              </a:path>
            </a:pathLst>
          </a:custGeom>
        </p:spPr>
      </p:pic>
      <p:sp>
        <p:nvSpPr>
          <p:cNvPr id="57" name="Textfeld 56">
            <a:extLst>
              <a:ext uri="{FF2B5EF4-FFF2-40B4-BE49-F238E27FC236}">
                <a16:creationId xmlns:a16="http://schemas.microsoft.com/office/drawing/2014/main" id="{ED7B5199-BCE0-4D20-86CE-061306C0651D}"/>
              </a:ext>
            </a:extLst>
          </p:cNvPr>
          <p:cNvSpPr txBox="1"/>
          <p:nvPr/>
        </p:nvSpPr>
        <p:spPr>
          <a:xfrm>
            <a:off x="7767922" y="5964506"/>
            <a:ext cx="701434"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Model </a:t>
            </a:r>
          </a:p>
        </p:txBody>
      </p:sp>
      <p:sp>
        <p:nvSpPr>
          <p:cNvPr id="58" name="Textfeld 57">
            <a:extLst>
              <a:ext uri="{FF2B5EF4-FFF2-40B4-BE49-F238E27FC236}">
                <a16:creationId xmlns:a16="http://schemas.microsoft.com/office/drawing/2014/main" id="{7E5ACC30-1ACF-4F31-91DD-D9E18FE024E8}"/>
              </a:ext>
            </a:extLst>
          </p:cNvPr>
          <p:cNvSpPr txBox="1"/>
          <p:nvPr/>
        </p:nvSpPr>
        <p:spPr>
          <a:xfrm>
            <a:off x="8289163" y="5964506"/>
            <a:ext cx="749406" cy="285612"/>
          </a:xfrm>
          <a:prstGeom prst="rect">
            <a:avLst/>
          </a:prstGeom>
          <a:noFill/>
        </p:spPr>
        <p:txBody>
          <a:bodyPr wrap="none" rtlCol="0">
            <a:spAutoFit/>
          </a:bodyPr>
          <a:lstStyle/>
          <a:p>
            <a:pPr algn="l"/>
            <a:r>
              <a:rPr lang="de-DE" sz="1367" spc="0" baseline="0">
                <a:solidFill>
                  <a:srgbClr val="595959"/>
                </a:solidFill>
                <a:latin typeface="Arial"/>
                <a:cs typeface="Arial"/>
                <a:sym typeface="Arial"/>
                <a:rtl val="0"/>
              </a:rPr>
              <a:t>training</a:t>
            </a:r>
          </a:p>
        </p:txBody>
      </p:sp>
      <p:sp>
        <p:nvSpPr>
          <p:cNvPr id="59" name="Freihandform: Form 58">
            <a:extLst>
              <a:ext uri="{FF2B5EF4-FFF2-40B4-BE49-F238E27FC236}">
                <a16:creationId xmlns:a16="http://schemas.microsoft.com/office/drawing/2014/main" id="{67CEB6C1-D90D-4F4A-B0FA-0C115F785FB0}"/>
              </a:ext>
            </a:extLst>
          </p:cNvPr>
          <p:cNvSpPr/>
          <p:nvPr/>
        </p:nvSpPr>
        <p:spPr>
          <a:xfrm flipV="1">
            <a:off x="8996761" y="5285366"/>
            <a:ext cx="416026" cy="104700"/>
          </a:xfrm>
          <a:custGeom>
            <a:avLst/>
            <a:gdLst>
              <a:gd name="connsiteX0" fmla="*/ 1797 w 416026"/>
              <a:gd name="connsiteY0" fmla="*/ 44902 h 104700"/>
              <a:gd name="connsiteX1" fmla="*/ 354985 w 416026"/>
              <a:gd name="connsiteY1" fmla="*/ 45693 h 104700"/>
              <a:gd name="connsiteX2" fmla="*/ 354949 w 416026"/>
              <a:gd name="connsiteY2" fmla="*/ 61398 h 104700"/>
              <a:gd name="connsiteX3" fmla="*/ 1762 w 416026"/>
              <a:gd name="connsiteY3" fmla="*/ 60607 h 104700"/>
              <a:gd name="connsiteX4" fmla="*/ 354967 w 416026"/>
              <a:gd name="connsiteY4" fmla="*/ 53545 h 104700"/>
              <a:gd name="connsiteX5" fmla="*/ 313204 w 416026"/>
              <a:gd name="connsiteY5" fmla="*/ 1101 h 104700"/>
              <a:gd name="connsiteX6" fmla="*/ 417788 w 416026"/>
              <a:gd name="connsiteY6" fmla="*/ 53686 h 104700"/>
              <a:gd name="connsiteX7" fmla="*/ 312969 w 416026"/>
              <a:gd name="connsiteY7" fmla="*/ 105802 h 10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26" h="104700">
                <a:moveTo>
                  <a:pt x="1797" y="44902"/>
                </a:moveTo>
                <a:lnTo>
                  <a:pt x="354985" y="45693"/>
                </a:lnTo>
                <a:lnTo>
                  <a:pt x="354949" y="61398"/>
                </a:lnTo>
                <a:lnTo>
                  <a:pt x="1762" y="60607"/>
                </a:lnTo>
                <a:close/>
                <a:moveTo>
                  <a:pt x="354967" y="53545"/>
                </a:moveTo>
                <a:lnTo>
                  <a:pt x="313204" y="1101"/>
                </a:lnTo>
                <a:lnTo>
                  <a:pt x="417788" y="53686"/>
                </a:lnTo>
                <a:lnTo>
                  <a:pt x="312969" y="105802"/>
                </a:lnTo>
                <a:close/>
              </a:path>
            </a:pathLst>
          </a:custGeom>
          <a:solidFill>
            <a:srgbClr val="767171"/>
          </a:solidFill>
          <a:ln w="2282" cap="flat">
            <a:noFill/>
            <a:prstDash val="solid"/>
            <a:miter/>
          </a:ln>
        </p:spPr>
        <p:txBody>
          <a:bodyPr rtlCol="0" anchor="ctr"/>
          <a:lstStyle/>
          <a:p>
            <a:endParaRPr lang="de-DE"/>
          </a:p>
        </p:txBody>
      </p:sp>
      <p:cxnSp>
        <p:nvCxnSpPr>
          <p:cNvPr id="76" name="Gerade Verbindung mit Pfeil 75">
            <a:extLst>
              <a:ext uri="{FF2B5EF4-FFF2-40B4-BE49-F238E27FC236}">
                <a16:creationId xmlns:a16="http://schemas.microsoft.com/office/drawing/2014/main" id="{3EDEC243-84EC-418D-B487-0BEE26BF1B5C}"/>
              </a:ext>
            </a:extLst>
          </p:cNvPr>
          <p:cNvCxnSpPr/>
          <p:nvPr/>
        </p:nvCxnSpPr>
        <p:spPr>
          <a:xfrm flipV="1">
            <a:off x="7236063" y="3591047"/>
            <a:ext cx="641112" cy="566526"/>
          </a:xfrm>
          <a:prstGeom prst="straightConnector1">
            <a:avLst/>
          </a:prstGeom>
          <a:ln w="19050">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B6680D9A-EB33-442D-962E-556EE1F12492}"/>
              </a:ext>
            </a:extLst>
          </p:cNvPr>
          <p:cNvCxnSpPr>
            <a:cxnSpLocks/>
          </p:cNvCxnSpPr>
          <p:nvPr/>
        </p:nvCxnSpPr>
        <p:spPr>
          <a:xfrm>
            <a:off x="7226183" y="4543648"/>
            <a:ext cx="641112" cy="566526"/>
          </a:xfrm>
          <a:prstGeom prst="straightConnector1">
            <a:avLst/>
          </a:prstGeom>
          <a:ln w="19050">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93967A74-D2FF-43F1-9DEF-36D09225E55C}"/>
              </a:ext>
            </a:extLst>
          </p:cNvPr>
          <p:cNvSpPr/>
          <p:nvPr/>
        </p:nvSpPr>
        <p:spPr>
          <a:xfrm>
            <a:off x="7286320" y="2635538"/>
            <a:ext cx="2126467" cy="3784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Rechteck 77">
            <a:extLst>
              <a:ext uri="{FF2B5EF4-FFF2-40B4-BE49-F238E27FC236}">
                <a16:creationId xmlns:a16="http://schemas.microsoft.com/office/drawing/2014/main" id="{65C7A9B3-BD32-49BF-96B5-97A33B757791}"/>
              </a:ext>
            </a:extLst>
          </p:cNvPr>
          <p:cNvSpPr/>
          <p:nvPr/>
        </p:nvSpPr>
        <p:spPr>
          <a:xfrm>
            <a:off x="9406685" y="2602152"/>
            <a:ext cx="2520256" cy="3784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7541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err="1"/>
              <a:t>aI</a:t>
            </a:r>
            <a:r>
              <a:rPr lang="de-DE" dirty="0"/>
              <a:t> </a:t>
            </a:r>
            <a:r>
              <a:rPr lang="de-DE" b="0" dirty="0"/>
              <a:t>vs.</a:t>
            </a:r>
            <a:r>
              <a:rPr lang="de-DE" dirty="0"/>
              <a:t> ML </a:t>
            </a:r>
            <a:r>
              <a:rPr lang="de-DE" b="0" dirty="0"/>
              <a:t>VS. </a:t>
            </a:r>
            <a:r>
              <a:rPr lang="de-DE" dirty="0"/>
              <a:t>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pic>
        <p:nvPicPr>
          <p:cNvPr id="2052" name="Picture 4">
            <a:extLst>
              <a:ext uri="{FF2B5EF4-FFF2-40B4-BE49-F238E27FC236}">
                <a16:creationId xmlns:a16="http://schemas.microsoft.com/office/drawing/2014/main" id="{C7B31C3E-10FB-64CD-B709-BB1FFDEB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0284" y="2512664"/>
            <a:ext cx="3746828" cy="38265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Inhaltsplatzhalter 5">
            <a:extLst>
              <a:ext uri="{FF2B5EF4-FFF2-40B4-BE49-F238E27FC236}">
                <a16:creationId xmlns:a16="http://schemas.microsoft.com/office/drawing/2014/main" id="{701F38B7-87A0-43E0-AF92-46A5E6AE3665}"/>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0011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Inhaltsplatzhalter 5">
            <a:extLst>
              <a:ext uri="{FF2B5EF4-FFF2-40B4-BE49-F238E27FC236}">
                <a16:creationId xmlns:a16="http://schemas.microsoft.com/office/drawing/2014/main" id="{6B7D6168-D89A-42DB-9CFF-50245110F8F6}"/>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p>
        </p:txBody>
      </p:sp>
      <p:sp>
        <p:nvSpPr>
          <p:cNvPr id="19" name="Vertical Text Placeholder 4">
            <a:extLst>
              <a:ext uri="{FF2B5EF4-FFF2-40B4-BE49-F238E27FC236}">
                <a16:creationId xmlns:a16="http://schemas.microsoft.com/office/drawing/2014/main" id="{40061552-09C2-499E-92F3-B95C6DE35C3A}"/>
              </a:ext>
            </a:extLst>
          </p:cNvPr>
          <p:cNvSpPr>
            <a:spLocks noGrp="1"/>
          </p:cNvSpPr>
          <p:nvPr>
            <p:ph type="body" orient="vert" idx="13"/>
          </p:nvPr>
        </p:nvSpPr>
        <p:spPr>
          <a:xfrm>
            <a:off x="4972842" y="2147503"/>
            <a:ext cx="6925933" cy="1691839"/>
          </a:xfrm>
        </p:spPr>
        <p:txBody>
          <a:bodyPr/>
          <a:lstStyle/>
          <a:p>
            <a:r>
              <a:rPr lang="de-DE" b="1" dirty="0"/>
              <a:t>M</a:t>
            </a:r>
            <a:r>
              <a:rPr lang="en-US" b="1" dirty="0" err="1"/>
              <a:t>aschinelles</a:t>
            </a:r>
            <a:r>
              <a:rPr lang="en-US" b="1" dirty="0"/>
              <a:t> </a:t>
            </a:r>
            <a:r>
              <a:rPr lang="en-US" b="1" dirty="0" err="1"/>
              <a:t>Lernen</a:t>
            </a:r>
            <a:r>
              <a:rPr lang="en-US" b="1" dirty="0"/>
              <a:t>:</a:t>
            </a:r>
          </a:p>
          <a:p>
            <a:r>
              <a:rPr lang="en-US" dirty="0" err="1"/>
              <a:t>Selbstständiges</a:t>
            </a:r>
            <a:r>
              <a:rPr lang="en-US" dirty="0"/>
              <a:t> </a:t>
            </a:r>
            <a:r>
              <a:rPr lang="en-US" dirty="0" err="1"/>
              <a:t>Lernen</a:t>
            </a:r>
            <a:r>
              <a:rPr lang="en-US" dirty="0"/>
              <a:t> von </a:t>
            </a:r>
            <a:r>
              <a:rPr lang="en-US" dirty="0" err="1"/>
              <a:t>Mustern</a:t>
            </a:r>
            <a:r>
              <a:rPr lang="en-US" dirty="0"/>
              <a:t> in </a:t>
            </a:r>
            <a:r>
              <a:rPr lang="en-US" dirty="0" err="1"/>
              <a:t>Daten</a:t>
            </a:r>
            <a:endParaRPr lang="en-US" dirty="0"/>
          </a:p>
          <a:p>
            <a:endParaRPr lang="en-US" b="1" dirty="0"/>
          </a:p>
        </p:txBody>
      </p:sp>
      <p:cxnSp>
        <p:nvCxnSpPr>
          <p:cNvPr id="7" name="Gerade Verbindung mit Pfeil 6">
            <a:extLst>
              <a:ext uri="{FF2B5EF4-FFF2-40B4-BE49-F238E27FC236}">
                <a16:creationId xmlns:a16="http://schemas.microsoft.com/office/drawing/2014/main" id="{B83BCDA0-C1F2-4C61-8E9B-A7F8CFD51501}"/>
              </a:ext>
            </a:extLst>
          </p:cNvPr>
          <p:cNvCxnSpPr>
            <a:cxnSpLocks/>
          </p:cNvCxnSpPr>
          <p:nvPr/>
        </p:nvCxnSpPr>
        <p:spPr>
          <a:xfrm flipV="1">
            <a:off x="3483980" y="3429000"/>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39CDB444-A821-488B-8689-9CE6477E8CA6}"/>
              </a:ext>
            </a:extLst>
          </p:cNvPr>
          <p:cNvCxnSpPr>
            <a:cxnSpLocks/>
          </p:cNvCxnSpPr>
          <p:nvPr/>
        </p:nvCxnSpPr>
        <p:spPr>
          <a:xfrm>
            <a:off x="3483980" y="4565633"/>
            <a:ext cx="429772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Vertical Text Placeholder 4">
            <a:extLst>
              <a:ext uri="{FF2B5EF4-FFF2-40B4-BE49-F238E27FC236}">
                <a16:creationId xmlns:a16="http://schemas.microsoft.com/office/drawing/2014/main" id="{58F946F1-81EF-47D8-8CDD-447ACC907910}"/>
              </a:ext>
            </a:extLst>
          </p:cNvPr>
          <p:cNvSpPr txBox="1">
            <a:spLocks/>
          </p:cNvSpPr>
          <p:nvPr/>
        </p:nvSpPr>
        <p:spPr>
          <a:xfrm>
            <a:off x="7706725" y="4447694"/>
            <a:ext cx="2933700" cy="400521"/>
          </a:xfrm>
          <a:prstGeom prst="rect">
            <a:avLst/>
          </a:prstGeom>
          <a:ln>
            <a:noFill/>
          </a:ln>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solidFill>
                  <a:sysClr val="windowText" lastClr="000000"/>
                </a:solidFill>
              </a:rPr>
              <a:t>Unsupervised Learning</a:t>
            </a:r>
          </a:p>
        </p:txBody>
      </p:sp>
      <p:sp>
        <p:nvSpPr>
          <p:cNvPr id="11" name="Vertical Text Placeholder 4">
            <a:extLst>
              <a:ext uri="{FF2B5EF4-FFF2-40B4-BE49-F238E27FC236}">
                <a16:creationId xmlns:a16="http://schemas.microsoft.com/office/drawing/2014/main" id="{BF9685F4-63ED-49C3-B526-F2748364D37F}"/>
              </a:ext>
            </a:extLst>
          </p:cNvPr>
          <p:cNvSpPr txBox="1">
            <a:spLocks/>
          </p:cNvSpPr>
          <p:nvPr/>
        </p:nvSpPr>
        <p:spPr>
          <a:xfrm>
            <a:off x="6296628" y="5610429"/>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Reinforcement Learning</a:t>
            </a:r>
          </a:p>
        </p:txBody>
      </p:sp>
      <p:sp>
        <p:nvSpPr>
          <p:cNvPr id="12" name="Vertical Text Placeholder 4">
            <a:extLst>
              <a:ext uri="{FF2B5EF4-FFF2-40B4-BE49-F238E27FC236}">
                <a16:creationId xmlns:a16="http://schemas.microsoft.com/office/drawing/2014/main" id="{E609D6F2-FB75-4F07-B84A-82A859ABDB9E}"/>
              </a:ext>
            </a:extLst>
          </p:cNvPr>
          <p:cNvSpPr txBox="1">
            <a:spLocks/>
          </p:cNvSpPr>
          <p:nvPr/>
        </p:nvSpPr>
        <p:spPr>
          <a:xfrm>
            <a:off x="6060223" y="3276163"/>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Supervised Learning</a:t>
            </a:r>
          </a:p>
        </p:txBody>
      </p:sp>
      <p:cxnSp>
        <p:nvCxnSpPr>
          <p:cNvPr id="17" name="Gerade Verbindung mit Pfeil 16">
            <a:extLst>
              <a:ext uri="{FF2B5EF4-FFF2-40B4-BE49-F238E27FC236}">
                <a16:creationId xmlns:a16="http://schemas.microsoft.com/office/drawing/2014/main" id="{4E1F1522-E957-49B7-A4E6-39654A09029B}"/>
              </a:ext>
            </a:extLst>
          </p:cNvPr>
          <p:cNvCxnSpPr>
            <a:cxnSpLocks/>
          </p:cNvCxnSpPr>
          <p:nvPr/>
        </p:nvCxnSpPr>
        <p:spPr>
          <a:xfrm>
            <a:off x="3483980" y="4778261"/>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50AAEA0A-04C4-4A19-86EC-BEC50D814BB4}"/>
              </a:ext>
            </a:extLst>
          </p:cNvPr>
          <p:cNvSpPr/>
          <p:nvPr/>
        </p:nvSpPr>
        <p:spPr>
          <a:xfrm>
            <a:off x="6239876" y="5390763"/>
            <a:ext cx="3087004" cy="7916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38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27</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a:t>
            </a:r>
            <a:r>
              <a:rPr lang="de-DE" b="0" dirty="0"/>
              <a:t>vs.</a:t>
            </a:r>
            <a:r>
              <a:rPr lang="de-DE" dirty="0"/>
              <a:t> ML </a:t>
            </a:r>
            <a:r>
              <a:rPr lang="de-DE" b="0" dirty="0"/>
              <a:t>VS.</a:t>
            </a:r>
            <a:r>
              <a:rPr lang="de-DE" dirty="0"/>
              <a:t>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310797" y="2133278"/>
            <a:ext cx="6091345" cy="595697"/>
          </a:xfrm>
        </p:spPr>
        <p:txBody>
          <a:bodyPr/>
          <a:lstStyle/>
          <a:p>
            <a:r>
              <a:rPr lang="de-DE" b="1" dirty="0"/>
              <a:t>Reinforcement Learning</a:t>
            </a:r>
            <a:endParaRPr lang="en-US" b="1" dirty="0"/>
          </a:p>
        </p:txBody>
      </p:sp>
      <p:sp>
        <p:nvSpPr>
          <p:cNvPr id="8" name="Textfeld 7">
            <a:extLst>
              <a:ext uri="{FF2B5EF4-FFF2-40B4-BE49-F238E27FC236}">
                <a16:creationId xmlns:a16="http://schemas.microsoft.com/office/drawing/2014/main" id="{BD00A9AF-5570-81D4-A993-90D202AB7F05}"/>
              </a:ext>
            </a:extLst>
          </p:cNvPr>
          <p:cNvSpPr txBox="1"/>
          <p:nvPr/>
        </p:nvSpPr>
        <p:spPr>
          <a:xfrm>
            <a:off x="4852887" y="5877388"/>
            <a:ext cx="5143500" cy="184666"/>
          </a:xfrm>
          <a:prstGeom prst="rect">
            <a:avLst/>
          </a:prstGeom>
          <a:noFill/>
        </p:spPr>
        <p:txBody>
          <a:bodyPr wrap="square">
            <a:spAutoFit/>
          </a:bodyPr>
          <a:lstStyle/>
          <a:p>
            <a:pPr algn="ctr"/>
            <a:r>
              <a:rPr lang="en-US" sz="600" dirty="0">
                <a:solidFill>
                  <a:schemeClr val="bg1">
                    <a:lumMod val="50000"/>
                  </a:schemeClr>
                </a:solidFill>
              </a:rPr>
              <a:t>de.mathworks.com/discovery/reinforcement-learning.html</a:t>
            </a:r>
          </a:p>
        </p:txBody>
      </p:sp>
      <p:pic>
        <p:nvPicPr>
          <p:cNvPr id="3074" name="Picture 2" descr="Was ist Reinforcement Learning? - MATLAB &amp; Simulink">
            <a:extLst>
              <a:ext uri="{FF2B5EF4-FFF2-40B4-BE49-F238E27FC236}">
                <a16:creationId xmlns:a16="http://schemas.microsoft.com/office/drawing/2014/main" id="{FB61F349-1EFC-8D83-070D-592ACB668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545" y="2510038"/>
            <a:ext cx="5705824" cy="32095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Inhaltsplatzhalter 5">
            <a:extLst>
              <a:ext uri="{FF2B5EF4-FFF2-40B4-BE49-F238E27FC236}">
                <a16:creationId xmlns:a16="http://schemas.microsoft.com/office/drawing/2014/main" id="{53249A31-1F42-425D-8096-A9E45F03DB4E}"/>
              </a:ext>
            </a:extLst>
          </p:cNvPr>
          <p:cNvGraphicFramePr>
            <a:graphicFrameLocks/>
          </p:cNvGraphicFramePr>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99503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28</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KI </a:t>
            </a:r>
            <a:r>
              <a:rPr lang="de-DE" b="0" dirty="0"/>
              <a:t>vs.</a:t>
            </a:r>
            <a:r>
              <a:rPr lang="de-DE" dirty="0"/>
              <a:t> ML </a:t>
            </a:r>
            <a:r>
              <a:rPr lang="de-DE" b="0" dirty="0"/>
              <a:t>VS.</a:t>
            </a:r>
            <a:r>
              <a:rPr lang="de-DE" dirty="0"/>
              <a:t>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310797" y="2133278"/>
            <a:ext cx="6091345" cy="595697"/>
          </a:xfrm>
        </p:spPr>
        <p:txBody>
          <a:bodyPr/>
          <a:lstStyle/>
          <a:p>
            <a:r>
              <a:rPr lang="de-DE" b="1" dirty="0"/>
              <a:t>Reinforcement Learning</a:t>
            </a:r>
            <a:endParaRPr lang="en-US" b="1" dirty="0"/>
          </a:p>
        </p:txBody>
      </p:sp>
      <p:graphicFrame>
        <p:nvGraphicFramePr>
          <p:cNvPr id="12" name="Inhaltsplatzhalter 5">
            <a:extLst>
              <a:ext uri="{FF2B5EF4-FFF2-40B4-BE49-F238E27FC236}">
                <a16:creationId xmlns:a16="http://schemas.microsoft.com/office/drawing/2014/main" id="{53249A31-1F42-425D-8096-A9E45F03DB4E}"/>
              </a:ext>
            </a:extLst>
          </p:cNvPr>
          <p:cNvGraphicFramePr>
            <a:graphicFrameLocks/>
          </p:cNvGraphicFramePr>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feld 8">
            <a:extLst>
              <a:ext uri="{FF2B5EF4-FFF2-40B4-BE49-F238E27FC236}">
                <a16:creationId xmlns:a16="http://schemas.microsoft.com/office/drawing/2014/main" id="{AC366920-F87E-43B3-B798-ECAD5EC7ACE9}"/>
              </a:ext>
            </a:extLst>
          </p:cNvPr>
          <p:cNvSpPr txBox="1"/>
          <p:nvPr/>
        </p:nvSpPr>
        <p:spPr>
          <a:xfrm>
            <a:off x="5063582" y="6021580"/>
            <a:ext cx="5143500" cy="184666"/>
          </a:xfrm>
          <a:prstGeom prst="rect">
            <a:avLst/>
          </a:prstGeom>
          <a:noFill/>
        </p:spPr>
        <p:txBody>
          <a:bodyPr wrap="square">
            <a:spAutoFit/>
          </a:bodyPr>
          <a:lstStyle/>
          <a:p>
            <a:pPr algn="ctr"/>
            <a:r>
              <a:rPr lang="en-US" sz="600" dirty="0">
                <a:solidFill>
                  <a:schemeClr val="bg1">
                    <a:lumMod val="50000"/>
                  </a:schemeClr>
                </a:solidFill>
              </a:rPr>
              <a:t>cdn-images-1.medium.com/v2/resize:fit:1024/1*-oiL7isNsMmktFCNalhTqQ.png</a:t>
            </a:r>
          </a:p>
        </p:txBody>
      </p:sp>
      <p:pic>
        <p:nvPicPr>
          <p:cNvPr id="10" name="Picture 2">
            <a:extLst>
              <a:ext uri="{FF2B5EF4-FFF2-40B4-BE49-F238E27FC236}">
                <a16:creationId xmlns:a16="http://schemas.microsoft.com/office/drawing/2014/main" id="{2403EB2B-E336-4333-88CF-E3BC2AA6CD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4578" y="2528009"/>
            <a:ext cx="4861508" cy="351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527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4AA1EB5-2F51-6BBF-1F1A-C9E7B31CB2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9B5642F2-5F06-A9A2-5900-B1924D63F07E}"/>
              </a:ext>
            </a:extLst>
          </p:cNvPr>
          <p:cNvSpPr>
            <a:spLocks noGrp="1"/>
          </p:cNvSpPr>
          <p:nvPr>
            <p:ph type="sldNum" sz="quarter" idx="12"/>
          </p:nvPr>
        </p:nvSpPr>
        <p:spPr/>
        <p:txBody>
          <a:bodyPr/>
          <a:lstStyle/>
          <a:p>
            <a:fld id="{38C8B667-3734-4FD9-9F7F-A4B0DFB430C1}" type="slidenum">
              <a:rPr lang="de-DE" smtClean="0"/>
              <a:t>29</a:t>
            </a:fld>
            <a:endParaRPr lang="de-DE"/>
          </a:p>
        </p:txBody>
      </p:sp>
      <p:sp>
        <p:nvSpPr>
          <p:cNvPr id="4" name="Titel 3">
            <a:extLst>
              <a:ext uri="{FF2B5EF4-FFF2-40B4-BE49-F238E27FC236}">
                <a16:creationId xmlns:a16="http://schemas.microsoft.com/office/drawing/2014/main" id="{295BA30D-9761-53E3-1711-73E7EA2F9F04}"/>
              </a:ext>
            </a:extLst>
          </p:cNvPr>
          <p:cNvSpPr>
            <a:spLocks noGrp="1"/>
          </p:cNvSpPr>
          <p:nvPr>
            <p:ph type="title"/>
          </p:nvPr>
        </p:nvSpPr>
        <p:spPr/>
        <p:txBody>
          <a:bodyPr/>
          <a:lstStyle/>
          <a:p>
            <a:r>
              <a:rPr lang="de-DE"/>
              <a:t>Reinforcement Learning</a:t>
            </a:r>
            <a:br>
              <a:rPr lang="de-DE"/>
            </a:br>
            <a:r>
              <a:rPr lang="de-DE"/>
              <a:t>Verstecken mit KI</a:t>
            </a:r>
          </a:p>
        </p:txBody>
      </p:sp>
      <p:pic>
        <p:nvPicPr>
          <p:cNvPr id="6" name="Onlinemedien 5" title="Multi-Agent Hide and Seek">
            <a:hlinkClick r:id="" action="ppaction://media"/>
            <a:extLst>
              <a:ext uri="{FF2B5EF4-FFF2-40B4-BE49-F238E27FC236}">
                <a16:creationId xmlns:a16="http://schemas.microsoft.com/office/drawing/2014/main" id="{20528E43-F0D0-D4A5-3C66-DFC0206C2258}"/>
              </a:ext>
            </a:extLst>
          </p:cNvPr>
          <p:cNvPicPr>
            <a:picLocks noRot="1" noChangeAspect="1"/>
          </p:cNvPicPr>
          <p:nvPr>
            <a:videoFile r:link="rId1"/>
          </p:nvPr>
        </p:nvPicPr>
        <p:blipFill>
          <a:blip r:embed="rId4"/>
          <a:stretch>
            <a:fillRect/>
          </a:stretch>
        </p:blipFill>
        <p:spPr>
          <a:xfrm>
            <a:off x="2204661" y="1969318"/>
            <a:ext cx="7679117" cy="4338701"/>
          </a:xfrm>
          <a:prstGeom prst="rect">
            <a:avLst/>
          </a:prstGeom>
        </p:spPr>
      </p:pic>
    </p:spTree>
    <p:extLst>
      <p:ext uri="{BB962C8B-B14F-4D97-AF65-F5344CB8AC3E}">
        <p14:creationId xmlns:p14="http://schemas.microsoft.com/office/powerpoint/2010/main" val="39429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3</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3"/>
          <a:stretch>
            <a:fillRect/>
          </a:stretch>
        </p:blipFill>
        <p:spPr>
          <a:xfrm>
            <a:off x="2247850" y="1845927"/>
            <a:ext cx="7694193" cy="4347219"/>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5129654" y="6261846"/>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Tree>
    <p:extLst>
      <p:ext uri="{BB962C8B-B14F-4D97-AF65-F5344CB8AC3E}">
        <p14:creationId xmlns:p14="http://schemas.microsoft.com/office/powerpoint/2010/main" val="76333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Inhaltsplatzhalter 5">
            <a:extLst>
              <a:ext uri="{FF2B5EF4-FFF2-40B4-BE49-F238E27FC236}">
                <a16:creationId xmlns:a16="http://schemas.microsoft.com/office/drawing/2014/main" id="{6B7D6168-D89A-42DB-9CFF-50245110F8F6}"/>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30</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p>
        </p:txBody>
      </p:sp>
      <p:sp>
        <p:nvSpPr>
          <p:cNvPr id="19" name="Vertical Text Placeholder 4">
            <a:extLst>
              <a:ext uri="{FF2B5EF4-FFF2-40B4-BE49-F238E27FC236}">
                <a16:creationId xmlns:a16="http://schemas.microsoft.com/office/drawing/2014/main" id="{40061552-09C2-499E-92F3-B95C6DE35C3A}"/>
              </a:ext>
            </a:extLst>
          </p:cNvPr>
          <p:cNvSpPr>
            <a:spLocks noGrp="1"/>
          </p:cNvSpPr>
          <p:nvPr>
            <p:ph type="body" orient="vert" idx="13"/>
          </p:nvPr>
        </p:nvSpPr>
        <p:spPr>
          <a:xfrm>
            <a:off x="4972842" y="2147503"/>
            <a:ext cx="6925933" cy="1691839"/>
          </a:xfrm>
        </p:spPr>
        <p:txBody>
          <a:bodyPr/>
          <a:lstStyle/>
          <a:p>
            <a:r>
              <a:rPr lang="de-DE" b="1" dirty="0"/>
              <a:t>M</a:t>
            </a:r>
            <a:r>
              <a:rPr lang="en-US" b="1" dirty="0" err="1"/>
              <a:t>aschinelles</a:t>
            </a:r>
            <a:r>
              <a:rPr lang="en-US" b="1" dirty="0"/>
              <a:t> </a:t>
            </a:r>
            <a:r>
              <a:rPr lang="en-US" b="1" dirty="0" err="1"/>
              <a:t>Lernen</a:t>
            </a:r>
            <a:r>
              <a:rPr lang="en-US" b="1" dirty="0"/>
              <a:t>:</a:t>
            </a:r>
          </a:p>
          <a:p>
            <a:r>
              <a:rPr lang="en-US" dirty="0" err="1"/>
              <a:t>Selbstständiges</a:t>
            </a:r>
            <a:r>
              <a:rPr lang="en-US" dirty="0"/>
              <a:t> </a:t>
            </a:r>
            <a:r>
              <a:rPr lang="en-US" dirty="0" err="1"/>
              <a:t>Lernen</a:t>
            </a:r>
            <a:r>
              <a:rPr lang="en-US" dirty="0"/>
              <a:t> von </a:t>
            </a:r>
            <a:r>
              <a:rPr lang="en-US" dirty="0" err="1"/>
              <a:t>Mustern</a:t>
            </a:r>
            <a:r>
              <a:rPr lang="en-US" dirty="0"/>
              <a:t> in </a:t>
            </a:r>
            <a:r>
              <a:rPr lang="en-US" dirty="0" err="1"/>
              <a:t>Daten</a:t>
            </a:r>
            <a:endParaRPr lang="en-US" dirty="0"/>
          </a:p>
          <a:p>
            <a:endParaRPr lang="en-US" b="1" dirty="0"/>
          </a:p>
        </p:txBody>
      </p:sp>
      <p:cxnSp>
        <p:nvCxnSpPr>
          <p:cNvPr id="7" name="Gerade Verbindung mit Pfeil 6">
            <a:extLst>
              <a:ext uri="{FF2B5EF4-FFF2-40B4-BE49-F238E27FC236}">
                <a16:creationId xmlns:a16="http://schemas.microsoft.com/office/drawing/2014/main" id="{B83BCDA0-C1F2-4C61-8E9B-A7F8CFD51501}"/>
              </a:ext>
            </a:extLst>
          </p:cNvPr>
          <p:cNvCxnSpPr>
            <a:cxnSpLocks/>
          </p:cNvCxnSpPr>
          <p:nvPr/>
        </p:nvCxnSpPr>
        <p:spPr>
          <a:xfrm flipV="1">
            <a:off x="3483980" y="3429000"/>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39CDB444-A821-488B-8689-9CE6477E8CA6}"/>
              </a:ext>
            </a:extLst>
          </p:cNvPr>
          <p:cNvCxnSpPr>
            <a:cxnSpLocks/>
          </p:cNvCxnSpPr>
          <p:nvPr/>
        </p:nvCxnSpPr>
        <p:spPr>
          <a:xfrm>
            <a:off x="3483980" y="4565633"/>
            <a:ext cx="429772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Vertical Text Placeholder 4">
            <a:extLst>
              <a:ext uri="{FF2B5EF4-FFF2-40B4-BE49-F238E27FC236}">
                <a16:creationId xmlns:a16="http://schemas.microsoft.com/office/drawing/2014/main" id="{58F946F1-81EF-47D8-8CDD-447ACC907910}"/>
              </a:ext>
            </a:extLst>
          </p:cNvPr>
          <p:cNvSpPr txBox="1">
            <a:spLocks/>
          </p:cNvSpPr>
          <p:nvPr/>
        </p:nvSpPr>
        <p:spPr>
          <a:xfrm>
            <a:off x="7706725" y="4447694"/>
            <a:ext cx="2933700" cy="400521"/>
          </a:xfrm>
          <a:prstGeom prst="rect">
            <a:avLst/>
          </a:prstGeom>
          <a:ln>
            <a:noFill/>
          </a:ln>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solidFill>
                  <a:sysClr val="windowText" lastClr="000000"/>
                </a:solidFill>
              </a:rPr>
              <a:t>Unsupervised Learning</a:t>
            </a:r>
          </a:p>
        </p:txBody>
      </p:sp>
      <p:sp>
        <p:nvSpPr>
          <p:cNvPr id="11" name="Vertical Text Placeholder 4">
            <a:extLst>
              <a:ext uri="{FF2B5EF4-FFF2-40B4-BE49-F238E27FC236}">
                <a16:creationId xmlns:a16="http://schemas.microsoft.com/office/drawing/2014/main" id="{BF9685F4-63ED-49C3-B526-F2748364D37F}"/>
              </a:ext>
            </a:extLst>
          </p:cNvPr>
          <p:cNvSpPr txBox="1">
            <a:spLocks/>
          </p:cNvSpPr>
          <p:nvPr/>
        </p:nvSpPr>
        <p:spPr>
          <a:xfrm>
            <a:off x="6296628" y="5610429"/>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Reinforcement Learning</a:t>
            </a:r>
          </a:p>
        </p:txBody>
      </p:sp>
      <p:sp>
        <p:nvSpPr>
          <p:cNvPr id="12" name="Vertical Text Placeholder 4">
            <a:extLst>
              <a:ext uri="{FF2B5EF4-FFF2-40B4-BE49-F238E27FC236}">
                <a16:creationId xmlns:a16="http://schemas.microsoft.com/office/drawing/2014/main" id="{E609D6F2-FB75-4F07-B84A-82A859ABDB9E}"/>
              </a:ext>
            </a:extLst>
          </p:cNvPr>
          <p:cNvSpPr txBox="1">
            <a:spLocks/>
          </p:cNvSpPr>
          <p:nvPr/>
        </p:nvSpPr>
        <p:spPr>
          <a:xfrm>
            <a:off x="6060223" y="3276163"/>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2000" dirty="0"/>
              <a:t>Supervised Learning</a:t>
            </a:r>
          </a:p>
        </p:txBody>
      </p:sp>
      <p:cxnSp>
        <p:nvCxnSpPr>
          <p:cNvPr id="17" name="Gerade Verbindung mit Pfeil 16">
            <a:extLst>
              <a:ext uri="{FF2B5EF4-FFF2-40B4-BE49-F238E27FC236}">
                <a16:creationId xmlns:a16="http://schemas.microsoft.com/office/drawing/2014/main" id="{4E1F1522-E957-49B7-A4E6-39654A09029B}"/>
              </a:ext>
            </a:extLst>
          </p:cNvPr>
          <p:cNvCxnSpPr>
            <a:cxnSpLocks/>
          </p:cNvCxnSpPr>
          <p:nvPr/>
        </p:nvCxnSpPr>
        <p:spPr>
          <a:xfrm>
            <a:off x="3483980" y="4778261"/>
            <a:ext cx="2812648" cy="8999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64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Inhaltsplatzhalter 5">
            <a:extLst>
              <a:ext uri="{FF2B5EF4-FFF2-40B4-BE49-F238E27FC236}">
                <a16:creationId xmlns:a16="http://schemas.microsoft.com/office/drawing/2014/main" id="{6B7D6168-D89A-42DB-9CFF-50245110F8F6}"/>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31</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endParaRPr lang="de-DE" b="0" dirty="0"/>
          </a:p>
        </p:txBody>
      </p:sp>
    </p:spTree>
    <p:extLst>
      <p:ext uri="{BB962C8B-B14F-4D97-AF65-F5344CB8AC3E}">
        <p14:creationId xmlns:p14="http://schemas.microsoft.com/office/powerpoint/2010/main" val="993701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32</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r>
              <a:rPr lang="de-DE" b="0" dirty="0"/>
              <a:t> – was ist ein </a:t>
            </a:r>
            <a:r>
              <a:rPr lang="de-DE" b="0" dirty="0" err="1"/>
              <a:t>modell</a:t>
            </a:r>
            <a:r>
              <a:rPr lang="de-DE" b="0" dirty="0"/>
              <a:t>?</a:t>
            </a:r>
          </a:p>
        </p:txBody>
      </p:sp>
      <p:grpSp>
        <p:nvGrpSpPr>
          <p:cNvPr id="5" name="Gruppieren 4">
            <a:extLst>
              <a:ext uri="{FF2B5EF4-FFF2-40B4-BE49-F238E27FC236}">
                <a16:creationId xmlns:a16="http://schemas.microsoft.com/office/drawing/2014/main" id="{9FA16B89-82F3-48DB-BB5F-80082E309073}"/>
              </a:ext>
            </a:extLst>
          </p:cNvPr>
          <p:cNvGrpSpPr/>
          <p:nvPr/>
        </p:nvGrpSpPr>
        <p:grpSpPr>
          <a:xfrm>
            <a:off x="7781700" y="3531984"/>
            <a:ext cx="1452761" cy="1764408"/>
            <a:chOff x="6907364" y="3131368"/>
            <a:chExt cx="1452761" cy="1764408"/>
          </a:xfrm>
        </p:grpSpPr>
        <p:sp>
          <p:nvSpPr>
            <p:cNvPr id="7" name="Freihandform: Form 6">
              <a:extLst>
                <a:ext uri="{FF2B5EF4-FFF2-40B4-BE49-F238E27FC236}">
                  <a16:creationId xmlns:a16="http://schemas.microsoft.com/office/drawing/2014/main" id="{A2401651-B2AE-407D-82C3-010340315EA2}"/>
                </a:ext>
              </a:extLst>
            </p:cNvPr>
            <p:cNvSpPr/>
            <p:nvPr/>
          </p:nvSpPr>
          <p:spPr>
            <a:xfrm>
              <a:off x="6907364" y="3131368"/>
              <a:ext cx="1452761" cy="1452762"/>
            </a:xfrm>
            <a:custGeom>
              <a:avLst/>
              <a:gdLst>
                <a:gd name="connsiteX0" fmla="*/ -82 w 1452761"/>
                <a:gd name="connsiteY0" fmla="*/ 725699 h 1452762"/>
                <a:gd name="connsiteX1" fmla="*/ 726299 w 1452761"/>
                <a:gd name="connsiteY1" fmla="*/ -682 h 1452762"/>
                <a:gd name="connsiteX2" fmla="*/ 1452680 w 1452761"/>
                <a:gd name="connsiteY2" fmla="*/ 725699 h 1452762"/>
                <a:gd name="connsiteX3" fmla="*/ 726299 w 1452761"/>
                <a:gd name="connsiteY3" fmla="*/ 1452080 h 1452762"/>
                <a:gd name="connsiteX4" fmla="*/ -82 w 1452761"/>
                <a:gd name="connsiteY4" fmla="*/ 725699 h 145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761" h="1452762">
                  <a:moveTo>
                    <a:pt x="-82" y="725699"/>
                  </a:moveTo>
                  <a:cubicBezTo>
                    <a:pt x="-82" y="324526"/>
                    <a:pt x="325126" y="-682"/>
                    <a:pt x="726299" y="-682"/>
                  </a:cubicBezTo>
                  <a:cubicBezTo>
                    <a:pt x="1127472" y="-682"/>
                    <a:pt x="1452680" y="324526"/>
                    <a:pt x="1452680" y="725699"/>
                  </a:cubicBezTo>
                  <a:cubicBezTo>
                    <a:pt x="1452680" y="1126872"/>
                    <a:pt x="1127472" y="1452080"/>
                    <a:pt x="726299" y="1452080"/>
                  </a:cubicBezTo>
                  <a:cubicBezTo>
                    <a:pt x="325126" y="1452080"/>
                    <a:pt x="-82" y="1126872"/>
                    <a:pt x="-82" y="725699"/>
                  </a:cubicBezTo>
                  <a:close/>
                </a:path>
              </a:pathLst>
            </a:custGeom>
            <a:solidFill>
              <a:srgbClr val="D6DCE5"/>
            </a:solidFill>
            <a:ln w="15099" cap="flat">
              <a:solidFill>
                <a:srgbClr val="ADB9CA"/>
              </a:solidFill>
              <a:prstDash val="solid"/>
              <a:miter/>
            </a:ln>
          </p:spPr>
          <p:txBody>
            <a:bodyPr rtlCol="0" anchor="ctr"/>
            <a:lstStyle/>
            <a:p>
              <a:endParaRPr lang="de-DE"/>
            </a:p>
          </p:txBody>
        </p:sp>
        <p:pic>
          <p:nvPicPr>
            <p:cNvPr id="8" name="Grafik 7">
              <a:extLst>
                <a:ext uri="{FF2B5EF4-FFF2-40B4-BE49-F238E27FC236}">
                  <a16:creationId xmlns:a16="http://schemas.microsoft.com/office/drawing/2014/main" id="{C72FF3A4-1A47-4E99-AE78-4CE52D3C64A7}"/>
                </a:ext>
              </a:extLst>
            </p:cNvPr>
            <p:cNvPicPr>
              <a:picLocks noChangeAspect="1"/>
            </p:cNvPicPr>
            <p:nvPr/>
          </p:nvPicPr>
          <p:blipFill>
            <a:blip r:embed="rId3"/>
            <a:stretch>
              <a:fillRect/>
            </a:stretch>
          </p:blipFill>
          <p:spPr>
            <a:xfrm>
              <a:off x="7165962" y="3396555"/>
              <a:ext cx="932272" cy="932272"/>
            </a:xfrm>
            <a:custGeom>
              <a:avLst/>
              <a:gdLst>
                <a:gd name="connsiteX0" fmla="*/ 1335 w 932272"/>
                <a:gd name="connsiteY0" fmla="*/ 206 h 932272"/>
                <a:gd name="connsiteX1" fmla="*/ 933607 w 932272"/>
                <a:gd name="connsiteY1" fmla="*/ 206 h 932272"/>
                <a:gd name="connsiteX2" fmla="*/ 933607 w 932272"/>
                <a:gd name="connsiteY2" fmla="*/ 932478 h 932272"/>
                <a:gd name="connsiteX3" fmla="*/ 1335 w 932272"/>
                <a:gd name="connsiteY3" fmla="*/ 932478 h 932272"/>
              </a:gdLst>
              <a:ahLst/>
              <a:cxnLst>
                <a:cxn ang="0">
                  <a:pos x="connsiteX0" y="connsiteY0"/>
                </a:cxn>
                <a:cxn ang="0">
                  <a:pos x="connsiteX1" y="connsiteY1"/>
                </a:cxn>
                <a:cxn ang="0">
                  <a:pos x="connsiteX2" y="connsiteY2"/>
                </a:cxn>
                <a:cxn ang="0">
                  <a:pos x="connsiteX3" y="connsiteY3"/>
                </a:cxn>
              </a:cxnLst>
              <a:rect l="l" t="t" r="r" b="b"/>
              <a:pathLst>
                <a:path w="932272" h="932272">
                  <a:moveTo>
                    <a:pt x="1335" y="206"/>
                  </a:moveTo>
                  <a:lnTo>
                    <a:pt x="933607" y="206"/>
                  </a:lnTo>
                  <a:lnTo>
                    <a:pt x="933607" y="932478"/>
                  </a:lnTo>
                  <a:lnTo>
                    <a:pt x="1335" y="932478"/>
                  </a:lnTo>
                  <a:close/>
                </a:path>
              </a:pathLst>
            </a:custGeom>
          </p:spPr>
        </p:pic>
        <p:sp>
          <p:nvSpPr>
            <p:cNvPr id="9" name="Textfeld 8">
              <a:extLst>
                <a:ext uri="{FF2B5EF4-FFF2-40B4-BE49-F238E27FC236}">
                  <a16:creationId xmlns:a16="http://schemas.microsoft.com/office/drawing/2014/main" id="{D7AAC53E-372B-48E6-A1A8-207BAFE3517B}"/>
                </a:ext>
              </a:extLst>
            </p:cNvPr>
            <p:cNvSpPr txBox="1"/>
            <p:nvPr/>
          </p:nvSpPr>
          <p:spPr>
            <a:xfrm>
              <a:off x="7224277" y="4547988"/>
              <a:ext cx="873957" cy="347788"/>
            </a:xfrm>
            <a:prstGeom prst="rect">
              <a:avLst/>
            </a:prstGeom>
            <a:noFill/>
          </p:spPr>
          <p:txBody>
            <a:bodyPr wrap="none" rtlCol="0">
              <a:spAutoFit/>
            </a:bodyPr>
            <a:lstStyle/>
            <a:p>
              <a:pPr algn="l"/>
              <a:r>
                <a:rPr lang="de-DE" sz="1660" spc="0" baseline="0" dirty="0">
                  <a:solidFill>
                    <a:srgbClr val="595959"/>
                  </a:solidFill>
                  <a:latin typeface="Arial"/>
                  <a:cs typeface="Arial"/>
                  <a:sym typeface="Arial"/>
                  <a:rtl val="0"/>
                </a:rPr>
                <a:t>Modell </a:t>
              </a:r>
            </a:p>
          </p:txBody>
        </p:sp>
      </p:grpSp>
      <p:sp>
        <p:nvSpPr>
          <p:cNvPr id="11" name="Textfeld 10">
            <a:extLst>
              <a:ext uri="{FF2B5EF4-FFF2-40B4-BE49-F238E27FC236}">
                <a16:creationId xmlns:a16="http://schemas.microsoft.com/office/drawing/2014/main" id="{80C2670E-B3E1-4565-BDD3-05C06CC65866}"/>
              </a:ext>
            </a:extLst>
          </p:cNvPr>
          <p:cNvSpPr txBox="1"/>
          <p:nvPr/>
        </p:nvSpPr>
        <p:spPr>
          <a:xfrm rot="836076">
            <a:off x="6708943" y="2507782"/>
            <a:ext cx="1345731" cy="646331"/>
          </a:xfrm>
          <a:prstGeom prst="rect">
            <a:avLst/>
          </a:prstGeom>
          <a:noFill/>
        </p:spPr>
        <p:txBody>
          <a:bodyPr wrap="square" rtlCol="0">
            <a:spAutoFit/>
          </a:bodyPr>
          <a:lstStyle/>
          <a:p>
            <a:r>
              <a:rPr lang="de-DE" dirty="0"/>
              <a:t>Logistische Regression</a:t>
            </a:r>
          </a:p>
        </p:txBody>
      </p:sp>
      <p:sp>
        <p:nvSpPr>
          <p:cNvPr id="12" name="Textfeld 11">
            <a:extLst>
              <a:ext uri="{FF2B5EF4-FFF2-40B4-BE49-F238E27FC236}">
                <a16:creationId xmlns:a16="http://schemas.microsoft.com/office/drawing/2014/main" id="{5466F3C6-6242-424B-86C8-9A7BAF877317}"/>
              </a:ext>
            </a:extLst>
          </p:cNvPr>
          <p:cNvSpPr txBox="1"/>
          <p:nvPr/>
        </p:nvSpPr>
        <p:spPr>
          <a:xfrm rot="19910504">
            <a:off x="9126816" y="2293034"/>
            <a:ext cx="1599800" cy="646331"/>
          </a:xfrm>
          <a:prstGeom prst="rect">
            <a:avLst/>
          </a:prstGeom>
          <a:noFill/>
        </p:spPr>
        <p:txBody>
          <a:bodyPr wrap="square" rtlCol="0">
            <a:spAutoFit/>
          </a:bodyPr>
          <a:lstStyle/>
          <a:p>
            <a:r>
              <a:rPr lang="de-DE" dirty="0"/>
              <a:t>Lineare Regression</a:t>
            </a:r>
          </a:p>
        </p:txBody>
      </p:sp>
      <p:sp>
        <p:nvSpPr>
          <p:cNvPr id="13" name="Textfeld 12">
            <a:extLst>
              <a:ext uri="{FF2B5EF4-FFF2-40B4-BE49-F238E27FC236}">
                <a16:creationId xmlns:a16="http://schemas.microsoft.com/office/drawing/2014/main" id="{0306C140-9DB4-4641-BEC0-44F12EF10420}"/>
              </a:ext>
            </a:extLst>
          </p:cNvPr>
          <p:cNvSpPr txBox="1"/>
          <p:nvPr/>
        </p:nvSpPr>
        <p:spPr>
          <a:xfrm rot="20499935">
            <a:off x="8532056" y="5375193"/>
            <a:ext cx="2405576" cy="369332"/>
          </a:xfrm>
          <a:prstGeom prst="rect">
            <a:avLst/>
          </a:prstGeom>
          <a:noFill/>
        </p:spPr>
        <p:txBody>
          <a:bodyPr wrap="square" rtlCol="0">
            <a:spAutoFit/>
          </a:bodyPr>
          <a:lstStyle/>
          <a:p>
            <a:r>
              <a:rPr lang="de-DE" dirty="0"/>
              <a:t>Entscheidungsbaum</a:t>
            </a:r>
          </a:p>
        </p:txBody>
      </p:sp>
      <p:sp>
        <p:nvSpPr>
          <p:cNvPr id="14" name="Textfeld 13">
            <a:extLst>
              <a:ext uri="{FF2B5EF4-FFF2-40B4-BE49-F238E27FC236}">
                <a16:creationId xmlns:a16="http://schemas.microsoft.com/office/drawing/2014/main" id="{30865A57-44C2-4F40-937C-69E52D78BF82}"/>
              </a:ext>
            </a:extLst>
          </p:cNvPr>
          <p:cNvSpPr txBox="1"/>
          <p:nvPr/>
        </p:nvSpPr>
        <p:spPr>
          <a:xfrm rot="789030">
            <a:off x="10184337" y="3659620"/>
            <a:ext cx="1599800" cy="923330"/>
          </a:xfrm>
          <a:prstGeom prst="rect">
            <a:avLst/>
          </a:prstGeom>
          <a:noFill/>
        </p:spPr>
        <p:txBody>
          <a:bodyPr wrap="square" rtlCol="0">
            <a:spAutoFit/>
          </a:bodyPr>
          <a:lstStyle/>
          <a:p>
            <a:r>
              <a:rPr lang="de-DE" dirty="0"/>
              <a:t>Support</a:t>
            </a:r>
          </a:p>
          <a:p>
            <a:r>
              <a:rPr lang="de-DE" dirty="0"/>
              <a:t>Vector </a:t>
            </a:r>
          </a:p>
          <a:p>
            <a:r>
              <a:rPr lang="de-DE" dirty="0"/>
              <a:t>Machines</a:t>
            </a:r>
          </a:p>
        </p:txBody>
      </p:sp>
      <p:sp>
        <p:nvSpPr>
          <p:cNvPr id="16" name="Textfeld 15">
            <a:extLst>
              <a:ext uri="{FF2B5EF4-FFF2-40B4-BE49-F238E27FC236}">
                <a16:creationId xmlns:a16="http://schemas.microsoft.com/office/drawing/2014/main" id="{DCA72E3B-310B-4273-962F-3F6CA99ABA6A}"/>
              </a:ext>
            </a:extLst>
          </p:cNvPr>
          <p:cNvSpPr txBox="1"/>
          <p:nvPr/>
        </p:nvSpPr>
        <p:spPr>
          <a:xfrm rot="20682887">
            <a:off x="5931781" y="3798118"/>
            <a:ext cx="1599800" cy="646331"/>
          </a:xfrm>
          <a:prstGeom prst="rect">
            <a:avLst/>
          </a:prstGeom>
          <a:noFill/>
        </p:spPr>
        <p:txBody>
          <a:bodyPr wrap="square" rtlCol="0">
            <a:spAutoFit/>
          </a:bodyPr>
          <a:lstStyle/>
          <a:p>
            <a:r>
              <a:rPr lang="de-DE" dirty="0"/>
              <a:t>K-</a:t>
            </a:r>
            <a:r>
              <a:rPr lang="de-DE" dirty="0" err="1"/>
              <a:t>nearest</a:t>
            </a:r>
            <a:r>
              <a:rPr lang="de-DE" dirty="0"/>
              <a:t>-</a:t>
            </a:r>
            <a:r>
              <a:rPr lang="de-DE" dirty="0" err="1"/>
              <a:t>neigbours</a:t>
            </a:r>
            <a:endParaRPr lang="de-DE" dirty="0"/>
          </a:p>
        </p:txBody>
      </p:sp>
      <p:sp>
        <p:nvSpPr>
          <p:cNvPr id="17" name="Textfeld 16">
            <a:extLst>
              <a:ext uri="{FF2B5EF4-FFF2-40B4-BE49-F238E27FC236}">
                <a16:creationId xmlns:a16="http://schemas.microsoft.com/office/drawing/2014/main" id="{62EDE5E7-E5F9-4639-8CBE-91CCA7A5B5AD}"/>
              </a:ext>
            </a:extLst>
          </p:cNvPr>
          <p:cNvSpPr txBox="1"/>
          <p:nvPr/>
        </p:nvSpPr>
        <p:spPr>
          <a:xfrm rot="1064539">
            <a:off x="6581908" y="5290666"/>
            <a:ext cx="1599800" cy="646331"/>
          </a:xfrm>
          <a:prstGeom prst="rect">
            <a:avLst/>
          </a:prstGeom>
          <a:noFill/>
        </p:spPr>
        <p:txBody>
          <a:bodyPr wrap="square" rtlCol="0">
            <a:spAutoFit/>
          </a:bodyPr>
          <a:lstStyle/>
          <a:p>
            <a:r>
              <a:rPr lang="de-DE" dirty="0">
                <a:solidFill>
                  <a:srgbClr val="FF0000"/>
                </a:solidFill>
              </a:rPr>
              <a:t>Neuronale Netze</a:t>
            </a:r>
          </a:p>
        </p:txBody>
      </p:sp>
      <p:sp>
        <p:nvSpPr>
          <p:cNvPr id="15" name="Textfeld 14">
            <a:extLst>
              <a:ext uri="{FF2B5EF4-FFF2-40B4-BE49-F238E27FC236}">
                <a16:creationId xmlns:a16="http://schemas.microsoft.com/office/drawing/2014/main" id="{6144D828-FDBD-4A84-86A2-A0D6A69940F4}"/>
              </a:ext>
            </a:extLst>
          </p:cNvPr>
          <p:cNvSpPr txBox="1"/>
          <p:nvPr/>
        </p:nvSpPr>
        <p:spPr>
          <a:xfrm>
            <a:off x="508000" y="2355256"/>
            <a:ext cx="4584700" cy="294952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de-DE" dirty="0"/>
              <a:t>Ein mathematisches Konstrukt</a:t>
            </a:r>
          </a:p>
          <a:p>
            <a:pPr marL="285750" indent="-285750">
              <a:lnSpc>
                <a:spcPct val="150000"/>
              </a:lnSpc>
              <a:buFont typeface="Wingdings" panose="05000000000000000000" pitchFamily="2" charset="2"/>
              <a:buChar char="§"/>
            </a:pPr>
            <a:r>
              <a:rPr lang="de-DE" dirty="0"/>
              <a:t>Ahnt menschenähnliche Denkprozesse</a:t>
            </a:r>
          </a:p>
          <a:p>
            <a:pPr marL="285750" indent="-285750">
              <a:lnSpc>
                <a:spcPct val="150000"/>
              </a:lnSpc>
              <a:buFont typeface="Wingdings" panose="05000000000000000000" pitchFamily="2" charset="2"/>
              <a:buChar char="§"/>
            </a:pPr>
            <a:r>
              <a:rPr lang="de-DE" dirty="0"/>
              <a:t>Auswahl eines Modells abhängig von:</a:t>
            </a:r>
          </a:p>
          <a:p>
            <a:pPr marL="742950" lvl="1" indent="-285750">
              <a:lnSpc>
                <a:spcPct val="150000"/>
              </a:lnSpc>
              <a:buFont typeface="Wingdings" panose="05000000000000000000" pitchFamily="2" charset="2"/>
              <a:buChar char="§"/>
            </a:pPr>
            <a:r>
              <a:rPr lang="de-DE" dirty="0"/>
              <a:t>Fragestellung</a:t>
            </a:r>
          </a:p>
          <a:p>
            <a:pPr marL="742950" lvl="1" indent="-285750">
              <a:lnSpc>
                <a:spcPct val="150000"/>
              </a:lnSpc>
              <a:buFont typeface="Wingdings" panose="05000000000000000000" pitchFamily="2" charset="2"/>
              <a:buChar char="§"/>
            </a:pPr>
            <a:r>
              <a:rPr lang="de-DE" dirty="0"/>
              <a:t>Art der Daten (Text, Bild,…)</a:t>
            </a:r>
          </a:p>
          <a:p>
            <a:pPr marL="742950" lvl="1" indent="-285750">
              <a:lnSpc>
                <a:spcPct val="150000"/>
              </a:lnSpc>
              <a:buFont typeface="Wingdings" panose="05000000000000000000" pitchFamily="2" charset="2"/>
              <a:buChar char="§"/>
            </a:pPr>
            <a:r>
              <a:rPr lang="de-DE" dirty="0"/>
              <a:t>Größe des Datensatzes</a:t>
            </a:r>
          </a:p>
          <a:p>
            <a:pPr marL="742950" lvl="1" indent="-285750">
              <a:lnSpc>
                <a:spcPct val="150000"/>
              </a:lnSpc>
              <a:buFont typeface="Wingdings" panose="05000000000000000000" pitchFamily="2" charset="2"/>
              <a:buChar char="§"/>
            </a:pPr>
            <a:r>
              <a:rPr lang="de-DE" dirty="0"/>
              <a:t>Verfügbare Ressourcen</a:t>
            </a:r>
          </a:p>
        </p:txBody>
      </p:sp>
    </p:spTree>
    <p:extLst>
      <p:ext uri="{BB962C8B-B14F-4D97-AF65-F5344CB8AC3E}">
        <p14:creationId xmlns:p14="http://schemas.microsoft.com/office/powerpoint/2010/main" val="282201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33</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r>
              <a:rPr lang="de-DE" b="0" dirty="0"/>
              <a:t> – was ist ein </a:t>
            </a:r>
            <a:r>
              <a:rPr lang="de-DE" b="0" dirty="0" err="1"/>
              <a:t>modell</a:t>
            </a:r>
            <a:r>
              <a:rPr lang="de-DE" b="0" dirty="0"/>
              <a:t>?</a:t>
            </a:r>
          </a:p>
        </p:txBody>
      </p:sp>
      <p:sp>
        <p:nvSpPr>
          <p:cNvPr id="42" name="Vertical Text Placeholder 4">
            <a:extLst>
              <a:ext uri="{FF2B5EF4-FFF2-40B4-BE49-F238E27FC236}">
                <a16:creationId xmlns:a16="http://schemas.microsoft.com/office/drawing/2014/main" id="{BF49BEB6-DFB7-416F-9D56-4DEF19CD076A}"/>
              </a:ext>
            </a:extLst>
          </p:cNvPr>
          <p:cNvSpPr>
            <a:spLocks noGrp="1"/>
          </p:cNvSpPr>
          <p:nvPr>
            <p:ph type="body" orient="vert" idx="13"/>
          </p:nvPr>
        </p:nvSpPr>
        <p:spPr>
          <a:xfrm>
            <a:off x="7061200" y="2052497"/>
            <a:ext cx="5623742" cy="370109"/>
          </a:xfrm>
        </p:spPr>
        <p:txBody>
          <a:bodyPr/>
          <a:lstStyle/>
          <a:p>
            <a:r>
              <a:rPr lang="de-DE" b="1" dirty="0"/>
              <a:t>Künstliches Neuronales Netz (KNN)</a:t>
            </a:r>
            <a:r>
              <a:rPr lang="en-US" b="1" dirty="0"/>
              <a:t>:</a:t>
            </a:r>
          </a:p>
        </p:txBody>
      </p:sp>
      <p:pic>
        <p:nvPicPr>
          <p:cNvPr id="43" name="Grafik 42">
            <a:extLst>
              <a:ext uri="{FF2B5EF4-FFF2-40B4-BE49-F238E27FC236}">
                <a16:creationId xmlns:a16="http://schemas.microsoft.com/office/drawing/2014/main" id="{FDE40498-8234-420C-9715-4F47F27EC7C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600" y="1976781"/>
            <a:ext cx="6845300" cy="4312539"/>
          </a:xfrm>
          <a:prstGeom prst="rect">
            <a:avLst/>
          </a:prstGeom>
        </p:spPr>
      </p:pic>
      <p:sp>
        <p:nvSpPr>
          <p:cNvPr id="45" name="Textfeld 44">
            <a:extLst>
              <a:ext uri="{FF2B5EF4-FFF2-40B4-BE49-F238E27FC236}">
                <a16:creationId xmlns:a16="http://schemas.microsoft.com/office/drawing/2014/main" id="{D76F84B3-66D6-4D3E-8184-8E6247665192}"/>
              </a:ext>
            </a:extLst>
          </p:cNvPr>
          <p:cNvSpPr txBox="1"/>
          <p:nvPr/>
        </p:nvSpPr>
        <p:spPr>
          <a:xfrm>
            <a:off x="7061200" y="2321006"/>
            <a:ext cx="4927600" cy="419602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de-DE" dirty="0"/>
              <a:t>Besteht aus künstlichen Neuronen</a:t>
            </a:r>
          </a:p>
          <a:p>
            <a:pPr marL="285750" indent="-285750">
              <a:lnSpc>
                <a:spcPct val="150000"/>
              </a:lnSpc>
              <a:buFont typeface="Wingdings" panose="05000000000000000000" pitchFamily="2" charset="2"/>
              <a:buChar char="§"/>
            </a:pPr>
            <a:r>
              <a:rPr lang="de-DE" dirty="0"/>
              <a:t>Neurone sind in Layer angeordnet</a:t>
            </a:r>
          </a:p>
          <a:p>
            <a:pPr marL="285750" indent="-285750">
              <a:lnSpc>
                <a:spcPct val="150000"/>
              </a:lnSpc>
              <a:buFont typeface="Wingdings" panose="05000000000000000000" pitchFamily="2" charset="2"/>
              <a:buChar char="§"/>
            </a:pPr>
            <a:r>
              <a:rPr lang="de-DE" dirty="0"/>
              <a:t>Vorhergehendes Layer ist mit dem nachfolgenden verbunden</a:t>
            </a:r>
          </a:p>
          <a:p>
            <a:pPr marL="285750" indent="-285750">
              <a:lnSpc>
                <a:spcPct val="150000"/>
              </a:lnSpc>
              <a:buFont typeface="Wingdings" panose="05000000000000000000" pitchFamily="2" charset="2"/>
              <a:buChar char="§"/>
            </a:pPr>
            <a:r>
              <a:rPr lang="de-DE" dirty="0"/>
              <a:t>Es existieren nur </a:t>
            </a:r>
            <a:r>
              <a:rPr lang="de-DE" b="1" dirty="0"/>
              <a:t>ein Input </a:t>
            </a:r>
            <a:r>
              <a:rPr lang="de-DE" dirty="0"/>
              <a:t>und </a:t>
            </a:r>
            <a:r>
              <a:rPr lang="de-DE" b="1" dirty="0"/>
              <a:t>ein Output </a:t>
            </a:r>
            <a:r>
              <a:rPr lang="de-DE" dirty="0"/>
              <a:t>Layer</a:t>
            </a:r>
          </a:p>
          <a:p>
            <a:pPr marL="285750" indent="-285750">
              <a:lnSpc>
                <a:spcPct val="150000"/>
              </a:lnSpc>
              <a:buFont typeface="Wingdings" panose="05000000000000000000" pitchFamily="2" charset="2"/>
              <a:buChar char="§"/>
            </a:pPr>
            <a:r>
              <a:rPr lang="de-DE" dirty="0"/>
              <a:t>Anzahl der Hidden </a:t>
            </a:r>
            <a:r>
              <a:rPr lang="de-DE" dirty="0" err="1"/>
              <a:t>Layers</a:t>
            </a:r>
            <a:r>
              <a:rPr lang="de-DE" dirty="0"/>
              <a:t> ist &gt; 1</a:t>
            </a:r>
          </a:p>
          <a:p>
            <a:pPr marL="285750" indent="-285750">
              <a:lnSpc>
                <a:spcPct val="150000"/>
              </a:lnSpc>
              <a:buFont typeface="Wingdings" panose="05000000000000000000" pitchFamily="2" charset="2"/>
              <a:buChar char="§"/>
            </a:pPr>
            <a:r>
              <a:rPr lang="de-DE" dirty="0"/>
              <a:t>Netze </a:t>
            </a:r>
            <a:r>
              <a:rPr lang="de-DE" b="1" dirty="0"/>
              <a:t>mit &gt;10 </a:t>
            </a:r>
            <a:r>
              <a:rPr lang="de-DE" dirty="0"/>
              <a:t>Hidden </a:t>
            </a:r>
            <a:r>
              <a:rPr lang="de-DE" dirty="0" err="1"/>
              <a:t>Layers</a:t>
            </a:r>
            <a:r>
              <a:rPr lang="de-DE" dirty="0"/>
              <a:t> heißen tiefe bzw. </a:t>
            </a:r>
            <a:r>
              <a:rPr lang="de-DE" b="1" dirty="0" err="1">
                <a:solidFill>
                  <a:srgbClr val="2C8A43"/>
                </a:solidFill>
              </a:rPr>
              <a:t>deep</a:t>
            </a:r>
            <a:r>
              <a:rPr lang="de-DE" b="1" dirty="0">
                <a:solidFill>
                  <a:srgbClr val="2C8A43"/>
                </a:solidFill>
              </a:rPr>
              <a:t> </a:t>
            </a:r>
            <a:r>
              <a:rPr lang="de-DE" b="1" dirty="0" err="1">
                <a:solidFill>
                  <a:srgbClr val="2C8A43"/>
                </a:solidFill>
              </a:rPr>
              <a:t>neural</a:t>
            </a:r>
            <a:r>
              <a:rPr lang="de-DE" b="1" dirty="0">
                <a:solidFill>
                  <a:srgbClr val="2C8A43"/>
                </a:solidFill>
              </a:rPr>
              <a:t> </a:t>
            </a:r>
            <a:r>
              <a:rPr lang="de-DE" b="1" dirty="0" err="1">
                <a:solidFill>
                  <a:srgbClr val="2C8A43"/>
                </a:solidFill>
              </a:rPr>
              <a:t>networks</a:t>
            </a:r>
            <a:endParaRPr lang="de-DE" b="1" dirty="0">
              <a:solidFill>
                <a:srgbClr val="2C8A43"/>
              </a:solidFill>
            </a:endParaRPr>
          </a:p>
          <a:p>
            <a:pPr>
              <a:lnSpc>
                <a:spcPct val="150000"/>
              </a:lnSpc>
            </a:pPr>
            <a:r>
              <a:rPr lang="de-DE" b="1" dirty="0">
                <a:solidFill>
                  <a:srgbClr val="2C8A43"/>
                </a:solidFill>
              </a:rPr>
              <a:t>	</a:t>
            </a:r>
            <a:endParaRPr lang="de-DE" b="1" dirty="0"/>
          </a:p>
        </p:txBody>
      </p:sp>
    </p:spTree>
    <p:extLst>
      <p:ext uri="{BB962C8B-B14F-4D97-AF65-F5344CB8AC3E}">
        <p14:creationId xmlns:p14="http://schemas.microsoft.com/office/powerpoint/2010/main" val="4257911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Inhaltsplatzhalter 5">
            <a:extLst>
              <a:ext uri="{FF2B5EF4-FFF2-40B4-BE49-F238E27FC236}">
                <a16:creationId xmlns:a16="http://schemas.microsoft.com/office/drawing/2014/main" id="{6B7D6168-D89A-42DB-9CFF-50245110F8F6}"/>
              </a:ext>
            </a:extLst>
          </p:cNvPr>
          <p:cNvGraphicFramePr>
            <a:graphicFrameLocks noGrp="1"/>
          </p:cNvGraphicFramePr>
          <p:nvPr>
            <p:ph idx="1"/>
          </p:nvPr>
        </p:nvGraphicFramePr>
        <p:xfrm>
          <a:off x="-383487" y="2198791"/>
          <a:ext cx="5689595" cy="3678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34</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1208125"/>
            <a:ext cx="11377084" cy="553999"/>
          </a:xfrm>
        </p:spPr>
        <p:txBody>
          <a:bodyPr anchor="t">
            <a:normAutofit/>
          </a:bodyPr>
          <a:lstStyle/>
          <a:p>
            <a:r>
              <a:rPr lang="de-DE" dirty="0"/>
              <a:t>AI </a:t>
            </a:r>
            <a:r>
              <a:rPr lang="de-DE" b="0" dirty="0"/>
              <a:t>vs. </a:t>
            </a:r>
            <a:r>
              <a:rPr lang="de-DE" dirty="0"/>
              <a:t>ML </a:t>
            </a:r>
            <a:r>
              <a:rPr lang="de-DE" b="0" dirty="0"/>
              <a:t>VS. </a:t>
            </a:r>
            <a:r>
              <a:rPr lang="de-DE" dirty="0"/>
              <a:t>DL</a:t>
            </a:r>
          </a:p>
        </p:txBody>
      </p:sp>
      <p:sp>
        <p:nvSpPr>
          <p:cNvPr id="19" name="Vertical Text Placeholder 4">
            <a:extLst>
              <a:ext uri="{FF2B5EF4-FFF2-40B4-BE49-F238E27FC236}">
                <a16:creationId xmlns:a16="http://schemas.microsoft.com/office/drawing/2014/main" id="{6842ED02-4A4A-40F4-A796-09E3E8845583}"/>
              </a:ext>
            </a:extLst>
          </p:cNvPr>
          <p:cNvSpPr>
            <a:spLocks noGrp="1"/>
          </p:cNvSpPr>
          <p:nvPr>
            <p:ph type="body" orient="vert" idx="13"/>
          </p:nvPr>
        </p:nvSpPr>
        <p:spPr>
          <a:xfrm>
            <a:off x="5179944" y="2013736"/>
            <a:ext cx="5623742" cy="370109"/>
          </a:xfrm>
        </p:spPr>
        <p:txBody>
          <a:bodyPr/>
          <a:lstStyle/>
          <a:p>
            <a:r>
              <a:rPr lang="de-DE" b="1" dirty="0"/>
              <a:t>Deep Learning (DL)</a:t>
            </a:r>
            <a:r>
              <a:rPr lang="en-US" b="1" dirty="0"/>
              <a:t>:</a:t>
            </a:r>
          </a:p>
        </p:txBody>
      </p:sp>
      <p:sp>
        <p:nvSpPr>
          <p:cNvPr id="20" name="Textfeld 19">
            <a:extLst>
              <a:ext uri="{FF2B5EF4-FFF2-40B4-BE49-F238E27FC236}">
                <a16:creationId xmlns:a16="http://schemas.microsoft.com/office/drawing/2014/main" id="{F664C94E-7088-40FA-A680-F8BF0C5768E9}"/>
              </a:ext>
            </a:extLst>
          </p:cNvPr>
          <p:cNvSpPr txBox="1"/>
          <p:nvPr/>
        </p:nvSpPr>
        <p:spPr>
          <a:xfrm>
            <a:off x="5179944" y="2282245"/>
            <a:ext cx="6438900"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de-DE" dirty="0"/>
              <a:t>Einsatz von </a:t>
            </a:r>
            <a:r>
              <a:rPr lang="de-DE" dirty="0" err="1">
                <a:solidFill>
                  <a:srgbClr val="2C8A43"/>
                </a:solidFill>
              </a:rPr>
              <a:t>deep</a:t>
            </a:r>
            <a:r>
              <a:rPr lang="de-DE" dirty="0">
                <a:solidFill>
                  <a:srgbClr val="2C8A43"/>
                </a:solidFill>
              </a:rPr>
              <a:t> </a:t>
            </a:r>
            <a:r>
              <a:rPr lang="de-DE" dirty="0" err="1">
                <a:solidFill>
                  <a:srgbClr val="2C8A43"/>
                </a:solidFill>
              </a:rPr>
              <a:t>neural</a:t>
            </a:r>
            <a:r>
              <a:rPr lang="de-DE" dirty="0">
                <a:solidFill>
                  <a:srgbClr val="2C8A43"/>
                </a:solidFill>
              </a:rPr>
              <a:t> </a:t>
            </a:r>
            <a:r>
              <a:rPr lang="de-DE" dirty="0" err="1">
                <a:solidFill>
                  <a:srgbClr val="2C8A43"/>
                </a:solidFill>
              </a:rPr>
              <a:t>networks</a:t>
            </a:r>
            <a:endParaRPr lang="de-DE" dirty="0">
              <a:solidFill>
                <a:srgbClr val="2C8A43"/>
              </a:solidFill>
            </a:endParaRPr>
          </a:p>
          <a:p>
            <a:pPr marL="285750" indent="-285750">
              <a:lnSpc>
                <a:spcPct val="150000"/>
              </a:lnSpc>
              <a:buFont typeface="Wingdings" panose="05000000000000000000" pitchFamily="2" charset="2"/>
              <a:buChar char="§"/>
            </a:pPr>
            <a:r>
              <a:rPr lang="de-DE" dirty="0"/>
              <a:t>Für große und komplexe Datensätze</a:t>
            </a:r>
          </a:p>
          <a:p>
            <a:pPr marL="285750" indent="-285750">
              <a:lnSpc>
                <a:spcPct val="150000"/>
              </a:lnSpc>
              <a:buFont typeface="Wingdings" panose="05000000000000000000" pitchFamily="2" charset="2"/>
              <a:buChar char="§"/>
            </a:pPr>
            <a:r>
              <a:rPr lang="de-DE" dirty="0"/>
              <a:t>Benötigt viele Ressourcen (Rechenleistung, Speicher, etc.)</a:t>
            </a:r>
          </a:p>
          <a:p>
            <a:pPr>
              <a:lnSpc>
                <a:spcPct val="150000"/>
              </a:lnSpc>
            </a:pPr>
            <a:r>
              <a:rPr lang="de-DE" dirty="0">
                <a:solidFill>
                  <a:srgbClr val="2C8A43"/>
                </a:solidFill>
              </a:rPr>
              <a:t>	</a:t>
            </a:r>
            <a:endParaRPr lang="de-DE" dirty="0"/>
          </a:p>
        </p:txBody>
      </p:sp>
      <p:pic>
        <p:nvPicPr>
          <p:cNvPr id="5" name="videoplayback">
            <a:hlinkClick r:id="" action="ppaction://media"/>
            <a:extLst>
              <a:ext uri="{FF2B5EF4-FFF2-40B4-BE49-F238E27FC236}">
                <a16:creationId xmlns:a16="http://schemas.microsoft.com/office/drawing/2014/main" id="{EDB61F17-7BCA-494B-BC89-5578D2D6160C}"/>
              </a:ext>
            </a:extLst>
          </p:cNvPr>
          <p:cNvPicPr>
            <a:picLocks noChangeAspect="1"/>
          </p:cNvPicPr>
          <p:nvPr>
            <a:videoFile r:link="rId1"/>
            <p:extLst>
              <p:ext uri="{DAA4B4D4-6D71-4841-9C94-3DE7FCFB9230}">
                <p14:media xmlns:p14="http://schemas.microsoft.com/office/powerpoint/2010/main" r:embed="rId2">
                  <p14:trim st="6911"/>
                </p14:media>
              </p:ext>
            </p:extLst>
          </p:nvPr>
        </p:nvPicPr>
        <p:blipFill>
          <a:blip r:embed="rId12"/>
          <a:stretch>
            <a:fillRect/>
          </a:stretch>
        </p:blipFill>
        <p:spPr>
          <a:xfrm>
            <a:off x="4938146" y="4159857"/>
            <a:ext cx="3381735" cy="1902226"/>
          </a:xfrm>
          <a:prstGeom prst="rect">
            <a:avLst/>
          </a:prstGeom>
        </p:spPr>
      </p:pic>
      <p:pic>
        <p:nvPicPr>
          <p:cNvPr id="6" name="videoplayback (1)">
            <a:hlinkClick r:id="" action="ppaction://media"/>
            <a:extLst>
              <a:ext uri="{FF2B5EF4-FFF2-40B4-BE49-F238E27FC236}">
                <a16:creationId xmlns:a16="http://schemas.microsoft.com/office/drawing/2014/main" id="{04A30548-BBAA-4C67-BF7E-6622ED9AA606}"/>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8401815" y="4161663"/>
            <a:ext cx="3381674" cy="1900800"/>
          </a:xfrm>
          <a:prstGeom prst="rect">
            <a:avLst/>
          </a:prstGeom>
        </p:spPr>
      </p:pic>
      <p:sp>
        <p:nvSpPr>
          <p:cNvPr id="7" name="Textfeld 6">
            <a:extLst>
              <a:ext uri="{FF2B5EF4-FFF2-40B4-BE49-F238E27FC236}">
                <a16:creationId xmlns:a16="http://schemas.microsoft.com/office/drawing/2014/main" id="{B4E2F4AE-DB06-43FF-90E3-B5BB5C10EDED}"/>
              </a:ext>
            </a:extLst>
          </p:cNvPr>
          <p:cNvSpPr txBox="1"/>
          <p:nvPr/>
        </p:nvSpPr>
        <p:spPr>
          <a:xfrm>
            <a:off x="6191439" y="3842070"/>
            <a:ext cx="1590261" cy="369332"/>
          </a:xfrm>
          <a:prstGeom prst="rect">
            <a:avLst/>
          </a:prstGeom>
          <a:noFill/>
        </p:spPr>
        <p:txBody>
          <a:bodyPr wrap="square" rtlCol="0">
            <a:spAutoFit/>
          </a:bodyPr>
          <a:lstStyle/>
          <a:p>
            <a:r>
              <a:rPr lang="de-DE" dirty="0"/>
              <a:t>YOLOv7</a:t>
            </a:r>
          </a:p>
        </p:txBody>
      </p:sp>
      <p:sp>
        <p:nvSpPr>
          <p:cNvPr id="11" name="Textfeld 10">
            <a:extLst>
              <a:ext uri="{FF2B5EF4-FFF2-40B4-BE49-F238E27FC236}">
                <a16:creationId xmlns:a16="http://schemas.microsoft.com/office/drawing/2014/main" id="{24605220-70EC-41E7-B2F4-7712F04EB0AC}"/>
              </a:ext>
            </a:extLst>
          </p:cNvPr>
          <p:cNvSpPr txBox="1"/>
          <p:nvPr/>
        </p:nvSpPr>
        <p:spPr>
          <a:xfrm>
            <a:off x="9673448" y="3842070"/>
            <a:ext cx="1590261" cy="369332"/>
          </a:xfrm>
          <a:prstGeom prst="rect">
            <a:avLst/>
          </a:prstGeom>
          <a:noFill/>
        </p:spPr>
        <p:txBody>
          <a:bodyPr wrap="square" rtlCol="0">
            <a:spAutoFit/>
          </a:bodyPr>
          <a:lstStyle/>
          <a:p>
            <a:r>
              <a:rPr lang="de-DE" dirty="0"/>
              <a:t>YOLOv8</a:t>
            </a:r>
          </a:p>
        </p:txBody>
      </p:sp>
      <p:sp>
        <p:nvSpPr>
          <p:cNvPr id="12" name="Textfeld 11">
            <a:extLst>
              <a:ext uri="{FF2B5EF4-FFF2-40B4-BE49-F238E27FC236}">
                <a16:creationId xmlns:a16="http://schemas.microsoft.com/office/drawing/2014/main" id="{754DDAD2-3343-42A6-9FB3-9AEBDC880FB2}"/>
              </a:ext>
            </a:extLst>
          </p:cNvPr>
          <p:cNvSpPr txBox="1"/>
          <p:nvPr/>
        </p:nvSpPr>
        <p:spPr>
          <a:xfrm>
            <a:off x="8956472" y="6073624"/>
            <a:ext cx="2662372" cy="184666"/>
          </a:xfrm>
          <a:prstGeom prst="rect">
            <a:avLst/>
          </a:prstGeom>
          <a:noFill/>
        </p:spPr>
        <p:txBody>
          <a:bodyPr wrap="square">
            <a:spAutoFit/>
          </a:bodyPr>
          <a:lstStyle/>
          <a:p>
            <a:pPr algn="ctr"/>
            <a:r>
              <a:rPr lang="en-US" sz="600" dirty="0">
                <a:solidFill>
                  <a:schemeClr val="bg1">
                    <a:lumMod val="50000"/>
                  </a:schemeClr>
                </a:solidFill>
              </a:rPr>
              <a:t>youtube.com/watch?v=QgF5PHDCwHw&amp;ab_channel=LearnOpenCV</a:t>
            </a:r>
          </a:p>
        </p:txBody>
      </p:sp>
      <p:sp>
        <p:nvSpPr>
          <p:cNvPr id="13" name="Textfeld 12">
            <a:extLst>
              <a:ext uri="{FF2B5EF4-FFF2-40B4-BE49-F238E27FC236}">
                <a16:creationId xmlns:a16="http://schemas.microsoft.com/office/drawing/2014/main" id="{0945FF21-D80B-4C14-B1A6-BC6F02FE99D4}"/>
              </a:ext>
            </a:extLst>
          </p:cNvPr>
          <p:cNvSpPr txBox="1"/>
          <p:nvPr/>
        </p:nvSpPr>
        <p:spPr>
          <a:xfrm>
            <a:off x="5179944" y="6048897"/>
            <a:ext cx="2811871" cy="276999"/>
          </a:xfrm>
          <a:prstGeom prst="rect">
            <a:avLst/>
          </a:prstGeom>
          <a:noFill/>
        </p:spPr>
        <p:txBody>
          <a:bodyPr wrap="square">
            <a:spAutoFit/>
          </a:bodyPr>
          <a:lstStyle/>
          <a:p>
            <a:pPr algn="ctr"/>
            <a:r>
              <a:rPr lang="en-US" sz="600" dirty="0">
                <a:solidFill>
                  <a:schemeClr val="bg1">
                    <a:lumMod val="50000"/>
                  </a:schemeClr>
                </a:solidFill>
              </a:rPr>
              <a:t>youtube.com/watch?v=bt3JLYfFaKE&amp;t=15s&amp;ab_channel=AmenityTechnologies</a:t>
            </a:r>
          </a:p>
        </p:txBody>
      </p:sp>
    </p:spTree>
    <p:extLst>
      <p:ext uri="{BB962C8B-B14F-4D97-AF65-F5344CB8AC3E}">
        <p14:creationId xmlns:p14="http://schemas.microsoft.com/office/powerpoint/2010/main" val="425256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22" fill="hold"/>
                                        <p:tgtEl>
                                          <p:spTgt spid="5"/>
                                        </p:tgtEl>
                                      </p:cBhvr>
                                    </p:cmd>
                                  </p:childTnLst>
                                </p:cTn>
                              </p:par>
                            </p:childTnLst>
                          </p:cTn>
                        </p:par>
                        <p:par>
                          <p:cTn id="7" fill="hold">
                            <p:stCondLst>
                              <p:cond delay="53422"/>
                            </p:stCondLst>
                            <p:childTnLst>
                              <p:par>
                                <p:cTn id="8" presetID="1" presetClass="mediacall" presetSubtype="0" fill="hold" nodeType="afterEffect">
                                  <p:stCondLst>
                                    <p:cond delay="0"/>
                                  </p:stCondLst>
                                  <p:childTnLst>
                                    <p:cmd type="call" cmd="playFrom(0.0)">
                                      <p:cBhvr>
                                        <p:cTn id="9" dur="612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repeatCount="indefinite"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3802421" y="2116289"/>
            <a:ext cx="4585051" cy="863600"/>
          </a:xfrm>
        </p:spPr>
        <p:txBody>
          <a:bodyPr/>
          <a:lstStyle/>
          <a:p>
            <a:pPr algn="ctr"/>
            <a:r>
              <a:rPr lang="de-DE" dirty="0"/>
              <a:t>Autonomer Passat</a:t>
            </a:r>
          </a:p>
        </p:txBody>
      </p:sp>
      <p:pic>
        <p:nvPicPr>
          <p:cNvPr id="9" name="Onlinemedien 8" title="Autonomous Driving - VW Passat - Hochschule Heilbronn - Zentrum für maschinelles Lernen">
            <a:hlinkClick r:id="" action="ppaction://media"/>
            <a:extLst>
              <a:ext uri="{FF2B5EF4-FFF2-40B4-BE49-F238E27FC236}">
                <a16:creationId xmlns:a16="http://schemas.microsoft.com/office/drawing/2014/main" id="{56A8823A-A6E3-7FDF-BF8C-F2F6E108C377}"/>
              </a:ext>
            </a:extLst>
          </p:cNvPr>
          <p:cNvPicPr>
            <a:picLocks noRot="1" noChangeAspect="1"/>
          </p:cNvPicPr>
          <p:nvPr>
            <a:videoFile r:link="rId1"/>
          </p:nvPr>
        </p:nvPicPr>
        <p:blipFill>
          <a:blip r:embed="rId4"/>
          <a:stretch>
            <a:fillRect/>
          </a:stretch>
        </p:blipFill>
        <p:spPr>
          <a:xfrm>
            <a:off x="2829099" y="2548089"/>
            <a:ext cx="6531693" cy="3690407"/>
          </a:xfrm>
          <a:prstGeom prst="rect">
            <a:avLst/>
          </a:prstGeom>
        </p:spPr>
      </p:pic>
      <p:sp>
        <p:nvSpPr>
          <p:cNvPr id="14" name="Textfeld 13">
            <a:extLst>
              <a:ext uri="{FF2B5EF4-FFF2-40B4-BE49-F238E27FC236}">
                <a16:creationId xmlns:a16="http://schemas.microsoft.com/office/drawing/2014/main" id="{94E945EC-F7D6-19D4-CC32-50CB504A5D76}"/>
              </a:ext>
            </a:extLst>
          </p:cNvPr>
          <p:cNvSpPr txBox="1"/>
          <p:nvPr/>
        </p:nvSpPr>
        <p:spPr>
          <a:xfrm>
            <a:off x="3523193" y="6243639"/>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https://www.youtube.com/watch?v=X0j5FmaxrY0&amp;t=1s</a:t>
            </a:r>
          </a:p>
        </p:txBody>
      </p:sp>
    </p:spTree>
    <p:extLst>
      <p:ext uri="{BB962C8B-B14F-4D97-AF65-F5344CB8AC3E}">
        <p14:creationId xmlns:p14="http://schemas.microsoft.com/office/powerpoint/2010/main" val="237974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36</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8674" y="1949428"/>
            <a:ext cx="4585051" cy="863600"/>
          </a:xfrm>
        </p:spPr>
        <p:txBody>
          <a:bodyPr/>
          <a:lstStyle/>
          <a:p>
            <a:pPr algn="ctr"/>
            <a:r>
              <a:rPr lang="de-DE" dirty="0"/>
              <a:t>Autonome Shuttles von der Experimenta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363492" y="2802129"/>
            <a:ext cx="3310407" cy="3230766"/>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3" y="2728756"/>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127175" y="1939803"/>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37</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38</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dirty="0"/>
              <a:t>Demonstratoren</a:t>
            </a:r>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dirty="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dirty="0"/>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39</a:t>
            </a:fld>
            <a:endParaRPr lang="de-DE"/>
          </a:p>
        </p:txBody>
      </p:sp>
    </p:spTree>
    <p:extLst>
      <p:ext uri="{BB962C8B-B14F-4D97-AF65-F5344CB8AC3E}">
        <p14:creationId xmlns:p14="http://schemas.microsoft.com/office/powerpoint/2010/main" val="196381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5759757" y="3366499"/>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6048273" y="3658308"/>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6048273" y="4211463"/>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2557" y="3496340"/>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197439"/>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490506"/>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Dr.</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413716" y="5016036"/>
            <a:ext cx="3108950"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346786"/>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1125200" y="2628872"/>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4</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1413716" y="2920681"/>
            <a:ext cx="2877426" cy="502701"/>
          </a:xfrm>
        </p:spPr>
        <p:txBody>
          <a:bodyPr/>
          <a:lstStyle/>
          <a:p>
            <a:pPr>
              <a:spcAft>
                <a:spcPts val="0"/>
              </a:spcAft>
            </a:pPr>
            <a:r>
              <a:rPr lang="de-DE" sz="1200" i="1" dirty="0">
                <a:latin typeface="Calibri" panose="020F0502020204030204" pitchFamily="34" charset="0"/>
                <a:cs typeface="Calibri" panose="020F0502020204030204" pitchFamily="34" charset="0"/>
              </a:rPr>
              <a:t>Prof. Dr. rer. nat.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Alexandra Reichenbach</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38" r="138"/>
          <a:stretch/>
        </p:blipFill>
        <p:spPr bwMode="auto">
          <a:xfrm>
            <a:off x="4215307" y="2803716"/>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1423964" y="3473836"/>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Projektleiterin, Forschungsprof.</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758713"/>
            <a:ext cx="928985" cy="3239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ieren 5">
            <a:extLst>
              <a:ext uri="{FF2B5EF4-FFF2-40B4-BE49-F238E27FC236}">
                <a16:creationId xmlns:a16="http://schemas.microsoft.com/office/drawing/2014/main" id="{9F7699D4-F8F4-17F9-8157-E94769F74B18}"/>
              </a:ext>
            </a:extLst>
          </p:cNvPr>
          <p:cNvGrpSpPr/>
          <p:nvPr/>
        </p:nvGrpSpPr>
        <p:grpSpPr>
          <a:xfrm>
            <a:off x="5759757" y="1795174"/>
            <a:ext cx="4412673" cy="1526322"/>
            <a:chOff x="6654127" y="2541276"/>
            <a:chExt cx="4412673" cy="1526322"/>
          </a:xfrm>
        </p:grpSpPr>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100" i="1" dirty="0">
                  <a:latin typeface="Calibri" panose="020F0502020204030204" pitchFamily="34" charset="0"/>
                  <a:cs typeface="Calibri" panose="020F0502020204030204" pitchFamily="34" charset="0"/>
                </a:rPr>
                <a:t> </a:t>
              </a:r>
              <a:br>
                <a:rPr lang="de-DE" sz="1800" dirty="0">
                  <a:latin typeface="Calibri" panose="020F0502020204030204" pitchFamily="34" charset="0"/>
                  <a:cs typeface="Calibri" panose="020F0502020204030204" pitchFamily="34" charset="0"/>
                </a:rPr>
              </a:br>
              <a:r>
                <a:rPr lang="de-DE" sz="1800" dirty="0">
                  <a:latin typeface="Calibri" panose="020F0502020204030204" pitchFamily="34" charset="0"/>
                  <a:cs typeface="Calibri" panose="020F0502020204030204" pitchFamily="34" charset="0"/>
                </a:rPr>
                <a:t>Isabel Camps </a:t>
              </a:r>
              <a:r>
                <a:rPr lang="de-DE" sz="1800" dirty="0" err="1">
                  <a:latin typeface="Calibri" panose="020F0502020204030204" pitchFamily="34" charset="0"/>
                  <a:cs typeface="Calibri" panose="020F0502020204030204" pitchFamily="34" charset="0"/>
                </a:rPr>
                <a:t>Tscherwitschke</a:t>
              </a:r>
              <a:endParaRPr lang="de-DE" sz="1800" dirty="0">
                <a:latin typeface="Calibri" panose="020F0502020204030204" pitchFamily="34" charset="0"/>
                <a:cs typeface="Calibri" panose="020F0502020204030204" pitchFamily="34" charset="0"/>
              </a:endParaRP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t>
              </a:r>
              <a:r>
                <a:rPr lang="de-DE" sz="1400" i="1" dirty="0" err="1">
                  <a:latin typeface="Calibri" panose="020F0502020204030204" pitchFamily="34" charset="0"/>
                  <a:cs typeface="Calibri" panose="020F0502020204030204" pitchFamily="34" charset="0"/>
                </a:rPr>
                <a:t>HiWi</a:t>
              </a:r>
              <a:endParaRPr lang="de-DE" sz="1400" i="1" dirty="0">
                <a:latin typeface="Calibri" panose="020F0502020204030204" pitchFamily="34" charset="0"/>
                <a:cs typeface="Calibri" panose="020F0502020204030204" pitchFamily="34" charset="0"/>
              </a:endParaRP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grpSp>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665" b="28052"/>
          <a:stretch/>
        </p:blipFill>
        <p:spPr>
          <a:xfrm>
            <a:off x="3026104" y="4338551"/>
            <a:ext cx="1437360" cy="323936"/>
          </a:xfrm>
          <a:prstGeom prst="rect">
            <a:avLst/>
          </a:prstGeom>
        </p:spPr>
      </p:pic>
      <p:sp>
        <p:nvSpPr>
          <p:cNvPr id="7" name="Rechteck: abgerundete Ecken 6">
            <a:extLst>
              <a:ext uri="{FF2B5EF4-FFF2-40B4-BE49-F238E27FC236}">
                <a16:creationId xmlns:a16="http://schemas.microsoft.com/office/drawing/2014/main" id="{59267BF4-9E81-A57A-5324-18CEADD7F28D}"/>
              </a:ext>
            </a:extLst>
          </p:cNvPr>
          <p:cNvSpPr/>
          <p:nvPr/>
        </p:nvSpPr>
        <p:spPr>
          <a:xfrm>
            <a:off x="5759757" y="4940728"/>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Inhaltsplatzhalter 4">
            <a:extLst>
              <a:ext uri="{FF2B5EF4-FFF2-40B4-BE49-F238E27FC236}">
                <a16:creationId xmlns:a16="http://schemas.microsoft.com/office/drawing/2014/main" id="{5FB462AE-8D17-8492-03BC-9EC3CC5EA1C8}"/>
              </a:ext>
            </a:extLst>
          </p:cNvPr>
          <p:cNvSpPr txBox="1">
            <a:spLocks/>
          </p:cNvSpPr>
          <p:nvPr/>
        </p:nvSpPr>
        <p:spPr>
          <a:xfrm>
            <a:off x="6048273" y="523253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a:latin typeface="Calibri" panose="020F0502020204030204" pitchFamily="34" charset="0"/>
                <a:cs typeface="Calibri" panose="020F0502020204030204" pitchFamily="34" charset="0"/>
              </a:rPr>
              <a:t>M.Eng.</a:t>
            </a:r>
            <a:br>
              <a:rPr lang="de-DE" sz="2000">
                <a:latin typeface="Calibri" panose="020F0502020204030204" pitchFamily="34" charset="0"/>
                <a:cs typeface="Calibri" panose="020F0502020204030204" pitchFamily="34" charset="0"/>
              </a:rPr>
            </a:br>
            <a:r>
              <a:rPr lang="de-DE" sz="2000">
                <a:latin typeface="Calibri" panose="020F0502020204030204" pitchFamily="34" charset="0"/>
                <a:cs typeface="Calibri" panose="020F0502020204030204" pitchFamily="34" charset="0"/>
              </a:rPr>
              <a:t>Pascal Graf</a:t>
            </a:r>
            <a:endParaRPr lang="de-DE" sz="2000" dirty="0">
              <a:latin typeface="Calibri" panose="020F0502020204030204" pitchFamily="34" charset="0"/>
              <a:cs typeface="Calibri" panose="020F0502020204030204" pitchFamily="34" charset="0"/>
            </a:endParaRPr>
          </a:p>
        </p:txBody>
      </p:sp>
      <p:pic>
        <p:nvPicPr>
          <p:cNvPr id="12" name="Picture 2">
            <a:extLst>
              <a:ext uri="{FF2B5EF4-FFF2-40B4-BE49-F238E27FC236}">
                <a16:creationId xmlns:a16="http://schemas.microsoft.com/office/drawing/2014/main" id="{51BE4C92-DC5C-CB04-2AF7-2B1F4646E0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9864" y="5115572"/>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3" name="Inhaltsplatzhalter 4">
            <a:extLst>
              <a:ext uri="{FF2B5EF4-FFF2-40B4-BE49-F238E27FC236}">
                <a16:creationId xmlns:a16="http://schemas.microsoft.com/office/drawing/2014/main" id="{CDE18554-86E4-AE19-871F-78BC31B6B101}"/>
              </a:ext>
            </a:extLst>
          </p:cNvPr>
          <p:cNvSpPr txBox="1">
            <a:spLocks/>
          </p:cNvSpPr>
          <p:nvPr/>
        </p:nvSpPr>
        <p:spPr>
          <a:xfrm>
            <a:off x="6058521" y="5785692"/>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4" name="Picture 2">
            <a:extLst>
              <a:ext uri="{FF2B5EF4-FFF2-40B4-BE49-F238E27FC236}">
                <a16:creationId xmlns:a16="http://schemas.microsoft.com/office/drawing/2014/main" id="{71C0C517-FA7D-9E83-B8E2-D933B7D270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2557" y="5070569"/>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73568E5D-3D4C-E58C-7509-9F84E446340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t="18591" b="18591"/>
          <a:stretch/>
        </p:blipFill>
        <p:spPr bwMode="auto">
          <a:xfrm>
            <a:off x="8861284" y="3546066"/>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767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40</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nchor="t"/>
          <a:lstStyle/>
          <a:p>
            <a:r>
              <a:rPr lang="de-DE" dirty="0"/>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
        <p:nvSpPr>
          <p:cNvPr id="7" name="Textfeld 6">
            <a:extLst>
              <a:ext uri="{FF2B5EF4-FFF2-40B4-BE49-F238E27FC236}">
                <a16:creationId xmlns:a16="http://schemas.microsoft.com/office/drawing/2014/main" id="{6C3B9A03-46BC-E601-3E00-841DCD908D13}"/>
              </a:ext>
            </a:extLst>
          </p:cNvPr>
          <p:cNvSpPr txBox="1"/>
          <p:nvPr/>
        </p:nvSpPr>
        <p:spPr>
          <a:xfrm>
            <a:off x="3523196" y="6258564"/>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https://www.youtube.com/watch?v=sNuB8-GPcAU</a:t>
            </a:r>
          </a:p>
        </p:txBody>
      </p:sp>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41</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42</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nchor="t"/>
          <a:lstStyle/>
          <a:p>
            <a:r>
              <a:rPr lang="de-DE" dirty="0"/>
              <a:t>Wie geht es jetzt weiter?</a:t>
            </a:r>
          </a:p>
        </p:txBody>
      </p:sp>
      <p:pic>
        <p:nvPicPr>
          <p:cNvPr id="8" name="Grafik 7">
            <a:extLst>
              <a:ext uri="{FF2B5EF4-FFF2-40B4-BE49-F238E27FC236}">
                <a16:creationId xmlns:a16="http://schemas.microsoft.com/office/drawing/2014/main" id="{AF7CBDC0-6570-45AE-877A-F204CB482F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401" y="2507967"/>
            <a:ext cx="25067590" cy="3451508"/>
          </a:xfrm>
          <a:prstGeom prst="rect">
            <a:avLst/>
          </a:prstGeom>
        </p:spPr>
      </p:pic>
    </p:spTree>
    <p:extLst>
      <p:ext uri="{BB962C8B-B14F-4D97-AF65-F5344CB8AC3E}">
        <p14:creationId xmlns:p14="http://schemas.microsoft.com/office/powerpoint/2010/main" val="2155087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43</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nchor="t"/>
          <a:lstStyle/>
          <a:p>
            <a:r>
              <a:rPr lang="de-DE" dirty="0"/>
              <a:t>Wie geht es jetzt weiter?</a:t>
            </a:r>
          </a:p>
        </p:txBody>
      </p:sp>
      <p:pic>
        <p:nvPicPr>
          <p:cNvPr id="8" name="Grafik 7">
            <a:extLst>
              <a:ext uri="{FF2B5EF4-FFF2-40B4-BE49-F238E27FC236}">
                <a16:creationId xmlns:a16="http://schemas.microsoft.com/office/drawing/2014/main" id="{AF7CBDC0-6570-45AE-877A-F204CB482F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0158" y="2507967"/>
            <a:ext cx="25067590" cy="3451508"/>
          </a:xfrm>
          <a:prstGeom prst="rect">
            <a:avLst/>
          </a:prstGeom>
        </p:spPr>
      </p:pic>
    </p:spTree>
    <p:extLst>
      <p:ext uri="{BB962C8B-B14F-4D97-AF65-F5344CB8AC3E}">
        <p14:creationId xmlns:p14="http://schemas.microsoft.com/office/powerpoint/2010/main" val="1248582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44</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nchor="t"/>
          <a:lstStyle/>
          <a:p>
            <a:r>
              <a:rPr lang="de-DE" dirty="0"/>
              <a:t>Wie geht es jetzt weiter?</a:t>
            </a:r>
          </a:p>
        </p:txBody>
      </p:sp>
      <p:pic>
        <p:nvPicPr>
          <p:cNvPr id="8" name="Grafik 7">
            <a:extLst>
              <a:ext uri="{FF2B5EF4-FFF2-40B4-BE49-F238E27FC236}">
                <a16:creationId xmlns:a16="http://schemas.microsoft.com/office/drawing/2014/main" id="{AF7CBDC0-6570-45AE-877A-F204CB482F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69826" y="2507967"/>
            <a:ext cx="25067590" cy="3451508"/>
          </a:xfrm>
          <a:prstGeom prst="rect">
            <a:avLst/>
          </a:prstGeom>
        </p:spPr>
      </p:pic>
    </p:spTree>
    <p:extLst>
      <p:ext uri="{BB962C8B-B14F-4D97-AF65-F5344CB8AC3E}">
        <p14:creationId xmlns:p14="http://schemas.microsoft.com/office/powerpoint/2010/main" val="1878008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45</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5</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E43B0CA-A372-25A6-7075-92931026DA3E}"/>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41355E0-0DFB-C41F-7B02-58D1205855CF}"/>
              </a:ext>
            </a:extLst>
          </p:cNvPr>
          <p:cNvSpPr>
            <a:spLocks noGrp="1"/>
          </p:cNvSpPr>
          <p:nvPr>
            <p:ph type="sldNum" sz="quarter" idx="12"/>
          </p:nvPr>
        </p:nvSpPr>
        <p:spPr/>
        <p:txBody>
          <a:bodyPr/>
          <a:lstStyle/>
          <a:p>
            <a:fld id="{38C8B667-3734-4FD9-9F7F-A4B0DFB430C1}" type="slidenum">
              <a:rPr lang="de-DE" smtClean="0"/>
              <a:t>6</a:t>
            </a:fld>
            <a:endParaRPr lang="de-DE"/>
          </a:p>
        </p:txBody>
      </p:sp>
      <p:sp>
        <p:nvSpPr>
          <p:cNvPr id="4" name="Titel 3">
            <a:extLst>
              <a:ext uri="{FF2B5EF4-FFF2-40B4-BE49-F238E27FC236}">
                <a16:creationId xmlns:a16="http://schemas.microsoft.com/office/drawing/2014/main" id="{6B2CF665-AF1C-77E3-EAD0-F4BA019A8BA8}"/>
              </a:ext>
            </a:extLst>
          </p:cNvPr>
          <p:cNvSpPr>
            <a:spLocks noGrp="1"/>
          </p:cNvSpPr>
          <p:nvPr>
            <p:ph type="title"/>
          </p:nvPr>
        </p:nvSpPr>
        <p:spPr/>
        <p:txBody>
          <a:bodyPr/>
          <a:lstStyle/>
          <a:p>
            <a:r>
              <a:rPr lang="de-DE" dirty="0" err="1"/>
              <a:t>agenda</a:t>
            </a:r>
            <a:endParaRPr lang="de-DE" dirty="0"/>
          </a:p>
        </p:txBody>
      </p:sp>
      <p:sp>
        <p:nvSpPr>
          <p:cNvPr id="5" name="Inhaltsplatzhalter 4">
            <a:extLst>
              <a:ext uri="{FF2B5EF4-FFF2-40B4-BE49-F238E27FC236}">
                <a16:creationId xmlns:a16="http://schemas.microsoft.com/office/drawing/2014/main" id="{867ACC5D-5248-78A5-D32F-68D9A8EB59FE}"/>
              </a:ext>
            </a:extLst>
          </p:cNvPr>
          <p:cNvSpPr>
            <a:spLocks noGrp="1"/>
          </p:cNvSpPr>
          <p:nvPr>
            <p:ph idx="13"/>
          </p:nvPr>
        </p:nvSpPr>
        <p:spPr>
          <a:xfrm>
            <a:off x="2057400" y="2347969"/>
            <a:ext cx="4597400" cy="393586"/>
          </a:xfrm>
        </p:spPr>
        <p:txBody>
          <a:bodyPr/>
          <a:lstStyle/>
          <a:p>
            <a:r>
              <a:rPr lang="de-DE" sz="2800" b="1" dirty="0"/>
              <a:t>Geschichte der KI</a:t>
            </a:r>
          </a:p>
          <a:p>
            <a:endParaRPr lang="de-DE" b="1" dirty="0"/>
          </a:p>
        </p:txBody>
      </p:sp>
      <p:grpSp>
        <p:nvGrpSpPr>
          <p:cNvPr id="11" name="Gruppieren 10">
            <a:extLst>
              <a:ext uri="{FF2B5EF4-FFF2-40B4-BE49-F238E27FC236}">
                <a16:creationId xmlns:a16="http://schemas.microsoft.com/office/drawing/2014/main" id="{653A3619-C80B-47D6-8A97-FC3C6BC50476}"/>
              </a:ext>
            </a:extLst>
          </p:cNvPr>
          <p:cNvGrpSpPr/>
          <p:nvPr/>
        </p:nvGrpSpPr>
        <p:grpSpPr>
          <a:xfrm>
            <a:off x="1117600" y="2227262"/>
            <a:ext cx="635000" cy="3822814"/>
            <a:chOff x="5270500" y="2247900"/>
            <a:chExt cx="635000" cy="3822814"/>
          </a:xfrm>
        </p:grpSpPr>
        <p:cxnSp>
          <p:nvCxnSpPr>
            <p:cNvPr id="7" name="Gerader Verbinder 6">
              <a:extLst>
                <a:ext uri="{FF2B5EF4-FFF2-40B4-BE49-F238E27FC236}">
                  <a16:creationId xmlns:a16="http://schemas.microsoft.com/office/drawing/2014/main" id="{F708FAC7-3620-4D86-8ADD-542B6AA7625B}"/>
                </a:ext>
              </a:extLst>
            </p:cNvPr>
            <p:cNvCxnSpPr/>
            <p:nvPr/>
          </p:nvCxnSpPr>
          <p:spPr>
            <a:xfrm>
              <a:off x="5575300" y="2565400"/>
              <a:ext cx="0" cy="318770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908AA244-337C-4F71-AF31-5698B83B249A}"/>
                </a:ext>
              </a:extLst>
            </p:cNvPr>
            <p:cNvSpPr/>
            <p:nvPr/>
          </p:nvSpPr>
          <p:spPr>
            <a:xfrm>
              <a:off x="5270500" y="2247900"/>
              <a:ext cx="635000" cy="635000"/>
            </a:xfrm>
            <a:prstGeom prst="ellipse">
              <a:avLst/>
            </a:prstGeom>
            <a:solidFill>
              <a:schemeClr val="accent2">
                <a:lumMod val="40000"/>
                <a:lumOff val="60000"/>
              </a:schemeClr>
            </a:solid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de-DE" sz="2800" dirty="0">
                  <a:solidFill>
                    <a:schemeClr val="accent2">
                      <a:lumMod val="75000"/>
                    </a:schemeClr>
                  </a:solidFill>
                </a:rPr>
                <a:t>1</a:t>
              </a:r>
              <a:endParaRPr lang="de-DE" dirty="0">
                <a:solidFill>
                  <a:schemeClr val="accent2">
                    <a:lumMod val="75000"/>
                  </a:schemeClr>
                </a:solidFill>
              </a:endParaRPr>
            </a:p>
          </p:txBody>
        </p:sp>
        <p:sp>
          <p:nvSpPr>
            <p:cNvPr id="9" name="Ellipse 8">
              <a:extLst>
                <a:ext uri="{FF2B5EF4-FFF2-40B4-BE49-F238E27FC236}">
                  <a16:creationId xmlns:a16="http://schemas.microsoft.com/office/drawing/2014/main" id="{CBC3D083-00B8-4A32-8A5D-ADD8CA2E8D0F}"/>
                </a:ext>
              </a:extLst>
            </p:cNvPr>
            <p:cNvSpPr/>
            <p:nvPr/>
          </p:nvSpPr>
          <p:spPr>
            <a:xfrm>
              <a:off x="5270500" y="5435714"/>
              <a:ext cx="635000" cy="635000"/>
            </a:xfrm>
            <a:prstGeom prst="ellipse">
              <a:avLst/>
            </a:prstGeom>
            <a:solidFill>
              <a:schemeClr val="accent2">
                <a:lumMod val="40000"/>
                <a:lumOff val="60000"/>
              </a:schemeClr>
            </a:solid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de-DE" sz="2800" dirty="0">
                  <a:solidFill>
                    <a:schemeClr val="accent2">
                      <a:lumMod val="75000"/>
                    </a:schemeClr>
                  </a:solidFill>
                </a:rPr>
                <a:t>3</a:t>
              </a:r>
            </a:p>
          </p:txBody>
        </p:sp>
        <p:sp>
          <p:nvSpPr>
            <p:cNvPr id="10" name="Ellipse 9">
              <a:extLst>
                <a:ext uri="{FF2B5EF4-FFF2-40B4-BE49-F238E27FC236}">
                  <a16:creationId xmlns:a16="http://schemas.microsoft.com/office/drawing/2014/main" id="{D882952A-6AB0-4123-ABD9-FFB3010C7E63}"/>
                </a:ext>
              </a:extLst>
            </p:cNvPr>
            <p:cNvSpPr/>
            <p:nvPr/>
          </p:nvSpPr>
          <p:spPr>
            <a:xfrm>
              <a:off x="5270500" y="3852184"/>
              <a:ext cx="635000" cy="635000"/>
            </a:xfrm>
            <a:prstGeom prst="ellipse">
              <a:avLst/>
            </a:prstGeom>
            <a:solidFill>
              <a:schemeClr val="accent2">
                <a:lumMod val="40000"/>
                <a:lumOff val="60000"/>
              </a:schemeClr>
            </a:solidFill>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de-DE" sz="2800" dirty="0">
                  <a:solidFill>
                    <a:schemeClr val="accent2">
                      <a:lumMod val="75000"/>
                    </a:schemeClr>
                  </a:solidFill>
                </a:rPr>
                <a:t>2</a:t>
              </a:r>
            </a:p>
          </p:txBody>
        </p:sp>
      </p:grpSp>
      <p:sp>
        <p:nvSpPr>
          <p:cNvPr id="14" name="Textfeld 13">
            <a:extLst>
              <a:ext uri="{FF2B5EF4-FFF2-40B4-BE49-F238E27FC236}">
                <a16:creationId xmlns:a16="http://schemas.microsoft.com/office/drawing/2014/main" id="{2A8960A2-D59A-4610-90F4-8378A95C938F}"/>
              </a:ext>
            </a:extLst>
          </p:cNvPr>
          <p:cNvSpPr txBox="1"/>
          <p:nvPr/>
        </p:nvSpPr>
        <p:spPr>
          <a:xfrm>
            <a:off x="2057400" y="3881964"/>
            <a:ext cx="8585200" cy="513410"/>
          </a:xfrm>
          <a:prstGeom prst="rect">
            <a:avLst/>
          </a:prstGeom>
          <a:noFill/>
        </p:spPr>
        <p:txBody>
          <a:bodyPr wrap="square">
            <a:spAutoFit/>
          </a:bodyPr>
          <a:lstStyle/>
          <a:p>
            <a:pPr marL="0" indent="0" algn="l" rtl="0" eaLnBrk="1" latinLnBrk="0" hangingPunct="1">
              <a:lnSpc>
                <a:spcPct val="105000"/>
              </a:lnSpc>
              <a:spcBef>
                <a:spcPts val="0"/>
              </a:spcBef>
              <a:spcAft>
                <a:spcPts val="1999"/>
              </a:spcAft>
              <a:tabLst>
                <a:tab pos="288036" algn="l"/>
                <a:tab pos="791972" algn="l"/>
              </a:tabLst>
            </a:pPr>
            <a:r>
              <a:rPr lang="de-DE" sz="2800" kern="1200" baseline="0" dirty="0">
                <a:solidFill>
                  <a:srgbClr val="000000"/>
                </a:solidFill>
                <a:effectLst/>
                <a:latin typeface="Arial" panose="020B0604020202020204" pitchFamily="34" charset="0"/>
                <a:ea typeface="+mn-ea"/>
                <a:cs typeface="+mn-cs"/>
              </a:rPr>
              <a:t>Wichtigste Definitionen der KI</a:t>
            </a:r>
            <a:endParaRPr lang="de-DE" sz="2800" dirty="0">
              <a:effectLst/>
            </a:endParaRPr>
          </a:p>
        </p:txBody>
      </p:sp>
      <p:sp>
        <p:nvSpPr>
          <p:cNvPr id="16" name="Textfeld 15">
            <a:extLst>
              <a:ext uri="{FF2B5EF4-FFF2-40B4-BE49-F238E27FC236}">
                <a16:creationId xmlns:a16="http://schemas.microsoft.com/office/drawing/2014/main" id="{39F1DBFB-F226-4832-AE0F-F96552864321}"/>
              </a:ext>
            </a:extLst>
          </p:cNvPr>
          <p:cNvSpPr txBox="1"/>
          <p:nvPr/>
        </p:nvSpPr>
        <p:spPr>
          <a:xfrm>
            <a:off x="2057400" y="5475757"/>
            <a:ext cx="8585200" cy="513410"/>
          </a:xfrm>
          <a:prstGeom prst="rect">
            <a:avLst/>
          </a:prstGeom>
          <a:noFill/>
        </p:spPr>
        <p:txBody>
          <a:bodyPr wrap="square">
            <a:spAutoFit/>
          </a:bodyPr>
          <a:lstStyle/>
          <a:p>
            <a:pPr marL="347472" indent="-347472" algn="l" rtl="0" eaLnBrk="1" latinLnBrk="0" hangingPunct="1">
              <a:lnSpc>
                <a:spcPct val="105000"/>
              </a:lnSpc>
              <a:spcBef>
                <a:spcPts val="0"/>
              </a:spcBef>
              <a:spcAft>
                <a:spcPts val="1999"/>
              </a:spcAft>
              <a:tabLst>
                <a:tab pos="288036" algn="l"/>
                <a:tab pos="791972" algn="l"/>
              </a:tabLst>
            </a:pPr>
            <a:r>
              <a:rPr lang="de-DE" sz="2800" b="0" kern="1200" baseline="0" dirty="0">
                <a:solidFill>
                  <a:srgbClr val="000000"/>
                </a:solidFill>
                <a:effectLst/>
                <a:latin typeface="Arial" panose="020B0604020202020204" pitchFamily="34" charset="0"/>
                <a:ea typeface="+mn-ea"/>
                <a:cs typeface="+mn-cs"/>
              </a:rPr>
              <a:t>Möglichkeiten und Grenzen von KI</a:t>
            </a:r>
            <a:endParaRPr lang="de-DE" sz="2800" dirty="0"/>
          </a:p>
        </p:txBody>
      </p:sp>
    </p:spTree>
    <p:extLst>
      <p:ext uri="{BB962C8B-B14F-4D97-AF65-F5344CB8AC3E}">
        <p14:creationId xmlns:p14="http://schemas.microsoft.com/office/powerpoint/2010/main" val="3735006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7</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3517" y="2246274"/>
            <a:ext cx="3470592" cy="2250571"/>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80" y="2153547"/>
            <a:ext cx="3732805" cy="281826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22" name="Textfeld 21">
            <a:extLst>
              <a:ext uri="{FF2B5EF4-FFF2-40B4-BE49-F238E27FC236}">
                <a16:creationId xmlns:a16="http://schemas.microsoft.com/office/drawing/2014/main" id="{9D13B7B9-B1C7-0F04-84F4-05A4BEBFB815}"/>
              </a:ext>
            </a:extLst>
          </p:cNvPr>
          <p:cNvSpPr txBox="1"/>
          <p:nvPr/>
        </p:nvSpPr>
        <p:spPr>
          <a:xfrm>
            <a:off x="0" y="4971814"/>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10506428" y="4496845"/>
            <a:ext cx="157232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nvGraphicFramePr>
        <p:xfrm>
          <a:off x="810381" y="3166028"/>
          <a:ext cx="13942646" cy="25939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06601370"/>
      </p:ext>
    </p:extLst>
  </p:cSld>
  <p:clrMapOvr>
    <a:masterClrMapping/>
  </p:clrMapOvr>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2752</Words>
  <Application>Microsoft Office PowerPoint</Application>
  <PresentationFormat>Breitbild</PresentationFormat>
  <Paragraphs>492</Paragraphs>
  <Slides>45</Slides>
  <Notes>35</Notes>
  <HiddenSlides>2</HiddenSlides>
  <MMClips>9</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45</vt:i4>
      </vt:variant>
    </vt:vector>
  </HeadingPairs>
  <TitlesOfParts>
    <vt:vector size="53" baseType="lpstr">
      <vt:lpstr>Arial</vt:lpstr>
      <vt:lpstr>Arial MT</vt:lpstr>
      <vt:lpstr>Calibri</vt:lpstr>
      <vt:lpstr>Söhne</vt:lpstr>
      <vt:lpstr>Times New Roman</vt:lpstr>
      <vt:lpstr>Wingdings</vt:lpstr>
      <vt:lpstr>2_PPT_HHN_16x9_DE_02</vt:lpstr>
      <vt:lpstr>3_PPT_HHN_16x9_DE_02</vt:lpstr>
      <vt:lpstr>Einführung in die Künstliche Intelligenz 1</vt:lpstr>
      <vt:lpstr>Teilnehmende Partner</vt:lpstr>
      <vt:lpstr>Teilnehmende Partner</vt:lpstr>
      <vt:lpstr>Wer sind Wir?</vt:lpstr>
      <vt:lpstr>Künstliche Intelligenz… Welche Begriffe fallen euch ein?</vt:lpstr>
      <vt:lpstr>agenda</vt:lpstr>
      <vt:lpstr>Was ist Künstliche IntelligenZ?</vt:lpstr>
      <vt:lpstr>Wo begegnet euch KI im Alltag?</vt:lpstr>
      <vt:lpstr>Geschichte der KI</vt:lpstr>
      <vt:lpstr>Geschichte der KI</vt:lpstr>
      <vt:lpstr>Geschichte der KI</vt:lpstr>
      <vt:lpstr>„State of The Art“ Beispiel</vt:lpstr>
      <vt:lpstr>agenda</vt:lpstr>
      <vt:lpstr>AI VS. ML VS. DL</vt:lpstr>
      <vt:lpstr>AI vs. ML VS. DL</vt:lpstr>
      <vt:lpstr>AI vs. ML VS. DL</vt:lpstr>
      <vt:lpstr>AI vs. ML VS. DL</vt:lpstr>
      <vt:lpstr>AI vs. ML VS. DL</vt:lpstr>
      <vt:lpstr>Exkurs: Training und Anwendung (=inferenz)</vt:lpstr>
      <vt:lpstr>AI vs. ML VS. DL</vt:lpstr>
      <vt:lpstr>AI vs. ML VS. DL</vt:lpstr>
      <vt:lpstr>AI vs. ML VS. DL</vt:lpstr>
      <vt:lpstr>AI vs. ML VS. DL</vt:lpstr>
      <vt:lpstr>AI vs. ML VS. DL</vt:lpstr>
      <vt:lpstr>aI vs. ML VS. DL</vt:lpstr>
      <vt:lpstr>AI vs. ML VS. DL</vt:lpstr>
      <vt:lpstr>KI vs. ML VS. DL</vt:lpstr>
      <vt:lpstr>KI vs. ML VS. DL</vt:lpstr>
      <vt:lpstr>Reinforcement Learning Verstecken mit KI</vt:lpstr>
      <vt:lpstr>AI vs. ML VS. DL</vt:lpstr>
      <vt:lpstr>AI vs. ML VS. DL</vt:lpstr>
      <vt:lpstr>AI vs. ML VS. DL – was ist ein modell?</vt:lpstr>
      <vt:lpstr>AI vs. ML VS. DL – was ist ein modell?</vt:lpstr>
      <vt:lpstr>AI vs. ML VS. DL</vt:lpstr>
      <vt:lpstr>KI an der Hochschule Heilbronn</vt:lpstr>
      <vt:lpstr>KI an der Hochschule Heilbronn</vt:lpstr>
      <vt:lpstr>PowerPoint-Präsentation</vt:lpstr>
      <vt:lpstr>Demonstratoren</vt:lpstr>
      <vt:lpstr>Möglichkeiten und Grenzen von KI</vt:lpstr>
      <vt:lpstr>Auswirkungen</vt:lpstr>
      <vt:lpstr>Künstliche Intelligenz Welche Begriffe sind noch nicht klar?</vt:lpstr>
      <vt:lpstr>Wie geht es jetzt weiter?</vt:lpstr>
      <vt:lpstr>Wie geht es jetzt weiter?</vt:lpstr>
      <vt:lpstr>Wie geht es jetzt weiter?</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Martynova, Anna</cp:lastModifiedBy>
  <cp:revision>161</cp:revision>
  <cp:lastPrinted>2020-10-20T08:16:59Z</cp:lastPrinted>
  <dcterms:created xsi:type="dcterms:W3CDTF">2020-09-11T11:07:21Z</dcterms:created>
  <dcterms:modified xsi:type="dcterms:W3CDTF">2023-10-11T10:46:30Z</dcterms:modified>
</cp:coreProperties>
</file>